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8" r:id="rId5"/>
    <p:sldId id="270" r:id="rId6"/>
    <p:sldId id="271" r:id="rId7"/>
    <p:sldId id="273" r:id="rId8"/>
    <p:sldId id="268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022"/>
    <a:srgbClr val="009077"/>
    <a:srgbClr val="D93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6"/>
    <p:restoredTop sz="94720"/>
  </p:normalViewPr>
  <p:slideViewPr>
    <p:cSldViewPr snapToGrid="0" snapToObjects="1">
      <p:cViewPr varScale="1">
        <p:scale>
          <a:sx n="78" d="100"/>
          <a:sy n="78" d="100"/>
        </p:scale>
        <p:origin x="10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57DE0-6D53-C844-A112-AA9301442F9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A14BE-AA72-4741-B7FA-1895369C0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2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FD9E4-3414-ED40-80AD-D0EDE6B0B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F6073-3D3C-1749-B091-3CEBD3C13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D6B61-70BA-C049-8D74-4ABB0DCA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2972-16FA-8343-98B5-97F5737FFAA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9ECA3-FFF8-EC43-A5F7-76F127590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E36C1-1847-AF46-A099-DE5D2D2DE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7FC7-B6BA-0543-A2D1-F3318C2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8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8D435-77FC-0A44-ACEE-0DD615520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A811-9997-B64D-9B87-434359AD3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38256-7341-FA46-A2E6-C26EC704E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2972-16FA-8343-98B5-97F5737FFAA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9E68E-CAEE-2748-8322-52CB223A6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97C95-4130-1344-A148-8BF05292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7FC7-B6BA-0543-A2D1-F3318C2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8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EE8FF9-9EC9-D340-874C-67D104549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CD260-74E5-6C4C-98AD-BE3AD6FEC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4986C-3F90-174E-B031-2B7C04FA2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2972-16FA-8343-98B5-97F5737FFAA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6DC4D-F3EF-294B-B723-BD20D3662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198E2-7F5E-8948-ACB7-207FFFC05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F7FC7-B6BA-0543-A2D1-F3318C28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9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CCE52939-A0DE-9A47-9CB1-F2DE4E6A26A3}"/>
              </a:ext>
            </a:extLst>
          </p:cNvPr>
          <p:cNvSpPr/>
          <p:nvPr/>
        </p:nvSpPr>
        <p:spPr>
          <a:xfrm>
            <a:off x="0" y="0"/>
            <a:ext cx="5442159" cy="6858000"/>
          </a:xfrm>
          <a:custGeom>
            <a:avLst/>
            <a:gdLst>
              <a:gd name="connsiteX0" fmla="*/ 0 w 5442159"/>
              <a:gd name="connsiteY0" fmla="*/ 0 h 6858000"/>
              <a:gd name="connsiteX1" fmla="*/ 4107486 w 5442159"/>
              <a:gd name="connsiteY1" fmla="*/ 0 h 6858000"/>
              <a:gd name="connsiteX2" fmla="*/ 4124020 w 5442159"/>
              <a:gd name="connsiteY2" fmla="*/ 17342 h 6858000"/>
              <a:gd name="connsiteX3" fmla="*/ 5442159 w 5442159"/>
              <a:gd name="connsiteY3" fmla="*/ 3429001 h 6858000"/>
              <a:gd name="connsiteX4" fmla="*/ 4124020 w 5442159"/>
              <a:gd name="connsiteY4" fmla="*/ 6840660 h 6858000"/>
              <a:gd name="connsiteX5" fmla="*/ 4107488 w 5442159"/>
              <a:gd name="connsiteY5" fmla="*/ 6858000 h 6858000"/>
              <a:gd name="connsiteX6" fmla="*/ 0 w 544215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2159" h="6858000">
                <a:moveTo>
                  <a:pt x="0" y="0"/>
                </a:moveTo>
                <a:lnTo>
                  <a:pt x="4107486" y="0"/>
                </a:lnTo>
                <a:lnTo>
                  <a:pt x="4124020" y="17342"/>
                </a:lnTo>
                <a:cubicBezTo>
                  <a:pt x="4943003" y="918424"/>
                  <a:pt x="5442159" y="2115420"/>
                  <a:pt x="5442159" y="3429001"/>
                </a:cubicBezTo>
                <a:cubicBezTo>
                  <a:pt x="5442159" y="4742582"/>
                  <a:pt x="4943003" y="5939579"/>
                  <a:pt x="4124020" y="6840660"/>
                </a:cubicBezTo>
                <a:lnTo>
                  <a:pt x="410748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938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B9FCF5-8521-014D-8489-68123B9A5C97}"/>
              </a:ext>
            </a:extLst>
          </p:cNvPr>
          <p:cNvSpPr txBox="1"/>
          <p:nvPr/>
        </p:nvSpPr>
        <p:spPr>
          <a:xfrm>
            <a:off x="6088223" y="1897018"/>
            <a:ext cx="57019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D93869"/>
                </a:solidFill>
                <a:latin typeface="Helvetica" pitchFamily="2" charset="0"/>
              </a:rPr>
              <a:t>COVID-19 Business Continuity Plan</a:t>
            </a:r>
            <a:endParaRPr lang="en-US" sz="5400" b="1" dirty="0">
              <a:solidFill>
                <a:srgbClr val="009077"/>
              </a:solidFill>
              <a:latin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69421F-82ED-7F42-895C-57B7B1849317}"/>
              </a:ext>
            </a:extLst>
          </p:cNvPr>
          <p:cNvSpPr txBox="1"/>
          <p:nvPr/>
        </p:nvSpPr>
        <p:spPr>
          <a:xfrm>
            <a:off x="6088223" y="5106951"/>
            <a:ext cx="5298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Light" panose="020B0403020202020204" pitchFamily="34" charset="0"/>
              </a:rPr>
              <a:t>13. March 2020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582399-81E0-2346-B8AF-81B110CE5B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883" b="43176"/>
          <a:stretch/>
        </p:blipFill>
        <p:spPr>
          <a:xfrm>
            <a:off x="646064" y="2637547"/>
            <a:ext cx="3963100" cy="158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69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A1DFF4-461E-DB41-9719-E3171CA4A836}"/>
              </a:ext>
            </a:extLst>
          </p:cNvPr>
          <p:cNvSpPr/>
          <p:nvPr/>
        </p:nvSpPr>
        <p:spPr>
          <a:xfrm>
            <a:off x="0" y="0"/>
            <a:ext cx="12192000" cy="1408386"/>
          </a:xfrm>
          <a:prstGeom prst="rect">
            <a:avLst/>
          </a:prstGeom>
          <a:solidFill>
            <a:srgbClr val="D938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8E7513-423D-384D-BCDA-B43E12EF6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031" y="528637"/>
            <a:ext cx="1858763" cy="571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71E839-D8F6-2744-958C-4492D570B109}"/>
              </a:ext>
            </a:extLst>
          </p:cNvPr>
          <p:cNvSpPr txBox="1"/>
          <p:nvPr/>
        </p:nvSpPr>
        <p:spPr>
          <a:xfrm>
            <a:off x="498049" y="597455"/>
            <a:ext cx="98336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Helvetica" pitchFamily="2" charset="0"/>
              </a:rPr>
              <a:t>Immediate Actions (Level I)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976412"/>
              </p:ext>
            </p:extLst>
          </p:nvPr>
        </p:nvGraphicFramePr>
        <p:xfrm>
          <a:off x="908311" y="1697592"/>
          <a:ext cx="10569344" cy="513618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877944">
                  <a:extLst>
                    <a:ext uri="{9D8B030D-6E8A-4147-A177-3AD203B41FA5}">
                      <a16:colId xmlns:a16="http://schemas.microsoft.com/office/drawing/2014/main" val="424370288"/>
                    </a:ext>
                  </a:extLst>
                </a:gridCol>
                <a:gridCol w="2078181">
                  <a:extLst>
                    <a:ext uri="{9D8B030D-6E8A-4147-A177-3AD203B41FA5}">
                      <a16:colId xmlns:a16="http://schemas.microsoft.com/office/drawing/2014/main" val="1950938051"/>
                    </a:ext>
                  </a:extLst>
                </a:gridCol>
                <a:gridCol w="1613219">
                  <a:extLst>
                    <a:ext uri="{9D8B030D-6E8A-4147-A177-3AD203B41FA5}">
                      <a16:colId xmlns:a16="http://schemas.microsoft.com/office/drawing/2014/main" val="41483277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Action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Responsibility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Status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81806"/>
                  </a:ext>
                </a:extLst>
              </a:tr>
              <a:tr h="839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Assembly a Business Continuity Plan taskforce and assign the team Coordinator and his/ her deputy </a:t>
                      </a:r>
                      <a:r>
                        <a:rPr lang="en-CA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as per the </a:t>
                      </a:r>
                      <a:r>
                        <a:rPr lang="en-CA" sz="140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“Business Continuity Taskforce</a:t>
                      </a:r>
                      <a:r>
                        <a:rPr lang="en-CA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”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919808"/>
                  </a:ext>
                </a:extLst>
              </a:tr>
              <a:tr h="593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Assign a Deputy for the Executive Director </a:t>
                      </a:r>
                      <a:r>
                        <a:rPr lang="en-CA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(for Business Continuity Purposes only)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132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Appoint 2 additional managers to include in the signature authority 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Finance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79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Identify and cross-train back up teams/ persons for all critical services/ functions (emphasis on critical roles performed by single incumbents) </a:t>
                      </a:r>
                      <a:r>
                        <a:rPr lang="en-CA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as per the </a:t>
                      </a:r>
                      <a:r>
                        <a:rPr lang="en-CA" sz="140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Critical Services Breakdown </a:t>
                      </a:r>
                      <a:r>
                        <a:rPr lang="en-CA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370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Upload all work-related documents on Google Drive for remote access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53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Ensure accessibility</a:t>
                      </a:r>
                      <a:r>
                        <a:rPr lang="en-CA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to clients’ contacts 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using the </a:t>
                      </a:r>
                      <a:r>
                        <a:rPr lang="en-CA" sz="1600" i="1" u="non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Clients Contact List</a:t>
                      </a:r>
                      <a:endParaRPr lang="en-CA" i="1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Settlement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121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Calibrate and ensure</a:t>
                      </a:r>
                      <a:r>
                        <a:rPr lang="en-CA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preparedness of IT equipment to support teleworking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4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Establish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emergency communications plan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Communication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Coordinator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83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1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A1DFF4-461E-DB41-9719-E3171CA4A836}"/>
              </a:ext>
            </a:extLst>
          </p:cNvPr>
          <p:cNvSpPr/>
          <p:nvPr/>
        </p:nvSpPr>
        <p:spPr>
          <a:xfrm>
            <a:off x="0" y="0"/>
            <a:ext cx="12192000" cy="1408386"/>
          </a:xfrm>
          <a:prstGeom prst="rect">
            <a:avLst/>
          </a:prstGeom>
          <a:solidFill>
            <a:srgbClr val="D938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8E7513-423D-384D-BCDA-B43E12EF6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031" y="528637"/>
            <a:ext cx="1858763" cy="571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71E839-D8F6-2744-958C-4492D570B109}"/>
              </a:ext>
            </a:extLst>
          </p:cNvPr>
          <p:cNvSpPr txBox="1"/>
          <p:nvPr/>
        </p:nvSpPr>
        <p:spPr>
          <a:xfrm>
            <a:off x="498049" y="597455"/>
            <a:ext cx="98336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Helvetica" pitchFamily="2" charset="0"/>
              </a:rPr>
              <a:t>Immediate Actions </a:t>
            </a:r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(continued)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122662"/>
              </p:ext>
            </p:extLst>
          </p:nvPr>
        </p:nvGraphicFramePr>
        <p:xfrm>
          <a:off x="811328" y="1697592"/>
          <a:ext cx="10569344" cy="49123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877944">
                  <a:extLst>
                    <a:ext uri="{9D8B030D-6E8A-4147-A177-3AD203B41FA5}">
                      <a16:colId xmlns:a16="http://schemas.microsoft.com/office/drawing/2014/main" val="424370288"/>
                    </a:ext>
                  </a:extLst>
                </a:gridCol>
                <a:gridCol w="2189018">
                  <a:extLst>
                    <a:ext uri="{9D8B030D-6E8A-4147-A177-3AD203B41FA5}">
                      <a16:colId xmlns:a16="http://schemas.microsoft.com/office/drawing/2014/main" val="1950938051"/>
                    </a:ext>
                  </a:extLst>
                </a:gridCol>
                <a:gridCol w="1502382">
                  <a:extLst>
                    <a:ext uri="{9D8B030D-6E8A-4147-A177-3AD203B41FA5}">
                      <a16:colId xmlns:a16="http://schemas.microsoft.com/office/drawing/2014/main" val="41483277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Action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Responsibility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Status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81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Symptomatic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employees are sent home for self-isolation (14 days) – teleworking unless not applicable 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53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Cases of “Right of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refusal” will be assessed by direct Manager and OHS Coordinator for validation of an actual health concern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097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Restrict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business-related travel to domestically affected areas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449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Personal Travel plans to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regions with active health notices are discouraged. Employees returning from such regions are advised to self-isolate for 14 days – teleworking unless not applicable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121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Clients who have personally traveled to </a:t>
                      </a:r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regions with active health notices will</a:t>
                      </a:r>
                      <a:r>
                        <a:rPr lang="en-CA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 be advised to </a:t>
                      </a: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quarantine themselves for 14 days after such travel before returning to ANC services.</a:t>
                      </a:r>
                      <a:endParaRPr lang="en-CA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Settlement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Drivers are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notified prior to transporting a symptomatic client to take extra precautionary measures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Settlement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Director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342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Identify clients with special needs and incorporate the requirements of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such persons into the Settlement preparedness plan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Settlement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918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03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A1DFF4-461E-DB41-9719-E3171CA4A836}"/>
              </a:ext>
            </a:extLst>
          </p:cNvPr>
          <p:cNvSpPr/>
          <p:nvPr/>
        </p:nvSpPr>
        <p:spPr>
          <a:xfrm>
            <a:off x="0" y="0"/>
            <a:ext cx="12192000" cy="1408386"/>
          </a:xfrm>
          <a:prstGeom prst="rect">
            <a:avLst/>
          </a:prstGeom>
          <a:solidFill>
            <a:srgbClr val="D938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8E7513-423D-384D-BCDA-B43E12EF6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031" y="528637"/>
            <a:ext cx="1858763" cy="571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71E839-D8F6-2744-958C-4492D570B109}"/>
              </a:ext>
            </a:extLst>
          </p:cNvPr>
          <p:cNvSpPr txBox="1"/>
          <p:nvPr/>
        </p:nvSpPr>
        <p:spPr>
          <a:xfrm>
            <a:off x="498049" y="597455"/>
            <a:ext cx="98336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Helvetica" pitchFamily="2" charset="0"/>
              </a:rPr>
              <a:t>Immediate Actions </a:t>
            </a:r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(continued)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107676"/>
              </p:ext>
            </p:extLst>
          </p:nvPr>
        </p:nvGraphicFramePr>
        <p:xfrm>
          <a:off x="811328" y="1519382"/>
          <a:ext cx="10569344" cy="399247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877944">
                  <a:extLst>
                    <a:ext uri="{9D8B030D-6E8A-4147-A177-3AD203B41FA5}">
                      <a16:colId xmlns:a16="http://schemas.microsoft.com/office/drawing/2014/main" val="424370288"/>
                    </a:ext>
                  </a:extLst>
                </a:gridCol>
                <a:gridCol w="2189018">
                  <a:extLst>
                    <a:ext uri="{9D8B030D-6E8A-4147-A177-3AD203B41FA5}">
                      <a16:colId xmlns:a16="http://schemas.microsoft.com/office/drawing/2014/main" val="1950938051"/>
                    </a:ext>
                  </a:extLst>
                </a:gridCol>
                <a:gridCol w="1502382">
                  <a:extLst>
                    <a:ext uri="{9D8B030D-6E8A-4147-A177-3AD203B41FA5}">
                      <a16:colId xmlns:a16="http://schemas.microsoft.com/office/drawing/2014/main" val="41483277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Action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Responsibility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Status</a:t>
                      </a:r>
                    </a:p>
                  </a:txBody>
                  <a:tcPr>
                    <a:solidFill>
                      <a:srgbClr val="0090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81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Provide sufficient and accessible emergency supplies (e.g. masks,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hand-hygiene products, tissues) in all ANC locations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Transportation&amp;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Property Manager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79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Follow hygiene precautionary guidelines as per public health authority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All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923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Disseminate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information to employees about our emergency preparedness; and information about COVID-19  public health updates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Communication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370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Share best practices with other associations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to improve community and own response efforts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Communication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53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449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121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CA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8594"/>
                  </a:ext>
                </a:extLst>
              </a:tr>
              <a:tr h="400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918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4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A1DFF4-461E-DB41-9719-E3171CA4A836}"/>
              </a:ext>
            </a:extLst>
          </p:cNvPr>
          <p:cNvSpPr/>
          <p:nvPr/>
        </p:nvSpPr>
        <p:spPr>
          <a:xfrm>
            <a:off x="0" y="0"/>
            <a:ext cx="12192000" cy="1408386"/>
          </a:xfrm>
          <a:prstGeom prst="rect">
            <a:avLst/>
          </a:prstGeom>
          <a:solidFill>
            <a:srgbClr val="E6B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8E7513-423D-384D-BCDA-B43E12EF6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031" y="528637"/>
            <a:ext cx="1858763" cy="571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40DFB2-D066-7149-AD07-26CAB1BF3BFC}"/>
              </a:ext>
            </a:extLst>
          </p:cNvPr>
          <p:cNvSpPr txBox="1"/>
          <p:nvPr/>
        </p:nvSpPr>
        <p:spPr>
          <a:xfrm>
            <a:off x="359503" y="152667"/>
            <a:ext cx="98336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Helvetica" pitchFamily="2" charset="0"/>
              </a:rPr>
              <a:t>Actions in the event of confirmed cases in NL (Level II)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165820"/>
              </p:ext>
            </p:extLst>
          </p:nvPr>
        </p:nvGraphicFramePr>
        <p:xfrm>
          <a:off x="908311" y="1697592"/>
          <a:ext cx="10569344" cy="466964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877944">
                  <a:extLst>
                    <a:ext uri="{9D8B030D-6E8A-4147-A177-3AD203B41FA5}">
                      <a16:colId xmlns:a16="http://schemas.microsoft.com/office/drawing/2014/main" val="424370288"/>
                    </a:ext>
                  </a:extLst>
                </a:gridCol>
                <a:gridCol w="2258290">
                  <a:extLst>
                    <a:ext uri="{9D8B030D-6E8A-4147-A177-3AD203B41FA5}">
                      <a16:colId xmlns:a16="http://schemas.microsoft.com/office/drawing/2014/main" val="1950938051"/>
                    </a:ext>
                  </a:extLst>
                </a:gridCol>
                <a:gridCol w="1433110">
                  <a:extLst>
                    <a:ext uri="{9D8B030D-6E8A-4147-A177-3AD203B41FA5}">
                      <a16:colId xmlns:a16="http://schemas.microsoft.com/office/drawing/2014/main" val="41483277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Action</a:t>
                      </a:r>
                    </a:p>
                  </a:txBody>
                  <a:tcPr>
                    <a:solidFill>
                      <a:srgbClr val="D938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Responsibility</a:t>
                      </a:r>
                    </a:p>
                  </a:txBody>
                  <a:tcPr>
                    <a:solidFill>
                      <a:srgbClr val="D938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Status</a:t>
                      </a:r>
                    </a:p>
                  </a:txBody>
                  <a:tcPr>
                    <a:solidFill>
                      <a:srgbClr val="D938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81806"/>
                  </a:ext>
                </a:extLst>
              </a:tr>
              <a:tr h="591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Cancel all business-related travel, events, gatherings, face-to-face group meetings,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919808"/>
                  </a:ext>
                </a:extLst>
              </a:tr>
              <a:tr h="593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Encourage teleworking and shift-working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whenever applicable to increase social distancing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132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Limit clients’ home visits, and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encourage tele-communication with clients rather than office visits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Settlement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Director&amp; PSR&amp;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Programs </a:t>
                      </a: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79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Ensure critical services/ functions efficient operation in the event of staff shortage/ increased absenteeism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370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 case of confirmed cases at one of ANC communities, this location will be closed and its staff advise to telework.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121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 case of a presumptive</a:t>
                      </a:r>
                      <a:r>
                        <a:rPr lang="en-CA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case at one of ANC locations, this location will be closed and its staff advise to telework.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BCP</a:t>
                      </a:r>
                      <a:r>
                        <a:rPr lang="en-CA" sz="16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taskforce</a:t>
                      </a:r>
                      <a:endParaRPr lang="en-CA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4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CA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83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23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A1DFF4-461E-DB41-9719-E3171CA4A836}"/>
              </a:ext>
            </a:extLst>
          </p:cNvPr>
          <p:cNvSpPr/>
          <p:nvPr/>
        </p:nvSpPr>
        <p:spPr>
          <a:xfrm>
            <a:off x="0" y="0"/>
            <a:ext cx="12192000" cy="1408386"/>
          </a:xfrm>
          <a:prstGeom prst="rect">
            <a:avLst/>
          </a:prstGeom>
          <a:solidFill>
            <a:srgbClr val="0090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8E7513-423D-384D-BCDA-B43E12EF6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031" y="528637"/>
            <a:ext cx="1858763" cy="571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40DFB2-D066-7149-AD07-26CAB1BF3BFC}"/>
              </a:ext>
            </a:extLst>
          </p:cNvPr>
          <p:cNvSpPr txBox="1"/>
          <p:nvPr/>
        </p:nvSpPr>
        <p:spPr>
          <a:xfrm>
            <a:off x="359503" y="152667"/>
            <a:ext cx="98336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Helvetica" pitchFamily="2" charset="0"/>
              </a:rPr>
              <a:t>Actions in the event of COVID-19 Outbreak in NL (Level III)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716986"/>
              </p:ext>
            </p:extLst>
          </p:nvPr>
        </p:nvGraphicFramePr>
        <p:xfrm>
          <a:off x="908311" y="1697592"/>
          <a:ext cx="10569344" cy="507825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877944">
                  <a:extLst>
                    <a:ext uri="{9D8B030D-6E8A-4147-A177-3AD203B41FA5}">
                      <a16:colId xmlns:a16="http://schemas.microsoft.com/office/drawing/2014/main" val="424370288"/>
                    </a:ext>
                  </a:extLst>
                </a:gridCol>
                <a:gridCol w="2258290">
                  <a:extLst>
                    <a:ext uri="{9D8B030D-6E8A-4147-A177-3AD203B41FA5}">
                      <a16:colId xmlns:a16="http://schemas.microsoft.com/office/drawing/2014/main" val="1950938051"/>
                    </a:ext>
                  </a:extLst>
                </a:gridCol>
                <a:gridCol w="1433110">
                  <a:extLst>
                    <a:ext uri="{9D8B030D-6E8A-4147-A177-3AD203B41FA5}">
                      <a16:colId xmlns:a16="http://schemas.microsoft.com/office/drawing/2014/main" val="41483277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Action</a:t>
                      </a:r>
                    </a:p>
                  </a:txBody>
                  <a:tcPr>
                    <a:solidFill>
                      <a:srgbClr val="E6B02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Responsibility</a:t>
                      </a:r>
                    </a:p>
                  </a:txBody>
                  <a:tcPr>
                    <a:solidFill>
                      <a:srgbClr val="E6B02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Status</a:t>
                      </a:r>
                    </a:p>
                  </a:txBody>
                  <a:tcPr>
                    <a:solidFill>
                      <a:srgbClr val="E6B0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81806"/>
                  </a:ext>
                </a:extLst>
              </a:tr>
              <a:tr h="591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Activate the emergency preparedness response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BCP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taskforce Coordinator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103058"/>
                  </a:ext>
                </a:extLst>
              </a:tr>
              <a:tr h="591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Suspend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a</a:t>
                      </a: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ll LINC services (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ESL classes, daycare and childminding)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Language Services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9198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Suspend all AXIS services (all AXIS staff will be teleworking)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AXIS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132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Cancel clients’ home visits, and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office visits and rely on tele-communication with clients</a:t>
                      </a:r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Settlement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Director&amp; PSR&amp;</a:t>
                      </a:r>
                      <a:r>
                        <a:rPr lang="en-CA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Programs </a:t>
                      </a: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79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Reduce level</a:t>
                      </a:r>
                      <a:r>
                        <a:rPr lang="en-CA" sz="18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 service to cover</a:t>
                      </a:r>
                      <a:r>
                        <a:rPr lang="en-CA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critical services/ functions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370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Direct</a:t>
                      </a:r>
                      <a:r>
                        <a:rPr lang="en-CA" sz="18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all non-critical positions to stay home and telework (unless later it’s not applicable)</a:t>
                      </a:r>
                      <a:endParaRPr lang="en-CA" sz="18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 Directors&amp; Sr.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121198"/>
                  </a:ext>
                </a:extLst>
              </a:tr>
              <a:tr h="6539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Drivers are</a:t>
                      </a:r>
                      <a:r>
                        <a:rPr lang="en-CA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" pitchFamily="2" charset="0"/>
                        </a:rPr>
                        <a:t> notified prior to transporting a symptomatic client to wear mask and gloves and disinfect van after drop off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Settlement Director&amp; Transportation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4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CA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83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09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3B97C902B27D47B29C546039F5262F" ma:contentTypeVersion="12" ma:contentTypeDescription="Create a new document." ma:contentTypeScope="" ma:versionID="3391a028d539b2e694d1076a376fa8c5">
  <xsd:schema xmlns:xsd="http://www.w3.org/2001/XMLSchema" xmlns:xs="http://www.w3.org/2001/XMLSchema" xmlns:p="http://schemas.microsoft.com/office/2006/metadata/properties" xmlns:ns2="2eb40673-d848-4fab-9f8a-4db122d078c0" xmlns:ns3="43fe68b3-3567-42a6-b97b-763356c7d165" targetNamespace="http://schemas.microsoft.com/office/2006/metadata/properties" ma:root="true" ma:fieldsID="fe78220dc62d7af20fec78d884e7bf08" ns2:_="" ns3:_="">
    <xsd:import namespace="2eb40673-d848-4fab-9f8a-4db122d078c0"/>
    <xsd:import namespace="43fe68b3-3567-42a6-b97b-763356c7d1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40673-d848-4fab-9f8a-4db122d078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fe68b3-3567-42a6-b97b-763356c7d16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1412DA-E0F8-40E6-A892-F005FA0F71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40673-d848-4fab-9f8a-4db122d078c0"/>
    <ds:schemaRef ds:uri="43fe68b3-3567-42a6-b97b-763356c7d1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2E2031-614F-4A10-94FC-0CB516B05E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113358-CC4E-4BF4-B991-94618E58D569}">
  <ds:schemaRefs>
    <ds:schemaRef ds:uri="http://purl.org/dc/elements/1.1/"/>
    <ds:schemaRef ds:uri="2eb40673-d848-4fab-9f8a-4db122d078c0"/>
    <ds:schemaRef ds:uri="43fe68b3-3567-42a6-b97b-763356c7d165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2617</TotalTime>
  <Words>698</Words>
  <Application>Microsoft Office PowerPoint</Application>
  <PresentationFormat>Widescreen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Jessie Meyer</dc:creator>
  <cp:lastModifiedBy>Melanie Veerapen</cp:lastModifiedBy>
  <cp:revision>236</cp:revision>
  <cp:lastPrinted>2019-03-15T15:33:55Z</cp:lastPrinted>
  <dcterms:created xsi:type="dcterms:W3CDTF">2019-03-13T20:15:39Z</dcterms:created>
  <dcterms:modified xsi:type="dcterms:W3CDTF">2020-05-12T17:22:27Z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0x010100C93B97C902B27D47B29C546039F5262F</vt:lpwstr>
  </property>
</Properties>
</file>