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ppt/tags/tag68.xml" ContentType="application/vnd.openxmlformats-officedocument.presentationml.tags+xml"/>
  <Override PartName="/ppt/notesSlides/notesSlide67.xml" ContentType="application/vnd.openxmlformats-officedocument.presentationml.notesSlide+xml"/>
  <Override PartName="/ppt/tags/tag69.xml" ContentType="application/vnd.openxmlformats-officedocument.presentationml.tags+xml"/>
  <Override PartName="/ppt/notesSlides/notesSlide68.xml" ContentType="application/vnd.openxmlformats-officedocument.presentationml.notesSlide+xml"/>
  <Override PartName="/ppt/tags/tag70.xml" ContentType="application/vnd.openxmlformats-officedocument.presentationml.tags+xml"/>
  <Override PartName="/ppt/notesSlides/notesSlide69.xml" ContentType="application/vnd.openxmlformats-officedocument.presentationml.notesSlide+xml"/>
  <Override PartName="/ppt/tags/tag71.xml" ContentType="application/vnd.openxmlformats-officedocument.presentationml.tags+xml"/>
  <Override PartName="/ppt/notesSlides/notesSlide70.xml" ContentType="application/vnd.openxmlformats-officedocument.presentationml.notesSlide+xml"/>
  <Override PartName="/ppt/tags/tag72.xml" ContentType="application/vnd.openxmlformats-officedocument.presentationml.tags+xml"/>
  <Override PartName="/ppt/notesSlides/notesSlide71.xml" ContentType="application/vnd.openxmlformats-officedocument.presentationml.notesSlide+xml"/>
  <Override PartName="/ppt/tags/tag73.xml" ContentType="application/vnd.openxmlformats-officedocument.presentationml.tags+xml"/>
  <Override PartName="/ppt/notesSlides/notesSlide72.xml" ContentType="application/vnd.openxmlformats-officedocument.presentationml.notesSlide+xml"/>
  <Override PartName="/ppt/tags/tag74.xml" ContentType="application/vnd.openxmlformats-officedocument.presentationml.tags+xml"/>
  <Override PartName="/ppt/notesSlides/notesSlide73.xml" ContentType="application/vnd.openxmlformats-officedocument.presentationml.notesSlide+xml"/>
  <Override PartName="/ppt/tags/tag75.xml" ContentType="application/vnd.openxmlformats-officedocument.presentationml.tags+xml"/>
  <Override PartName="/ppt/notesSlides/notesSlide74.xml" ContentType="application/vnd.openxmlformats-officedocument.presentationml.notesSlide+xml"/>
  <Override PartName="/ppt/tags/tag76.xml" ContentType="application/vnd.openxmlformats-officedocument.presentationml.tags+xml"/>
  <Override PartName="/ppt/notesSlides/notesSlide75.xml" ContentType="application/vnd.openxmlformats-officedocument.presentationml.notesSlide+xml"/>
  <Override PartName="/ppt/tags/tag77.xml" ContentType="application/vnd.openxmlformats-officedocument.presentationml.tags+xml"/>
  <Override PartName="/ppt/notesSlides/notesSlide76.xml" ContentType="application/vnd.openxmlformats-officedocument.presentationml.notesSlide+xml"/>
  <Override PartName="/ppt/tags/tag78.xml" ContentType="application/vnd.openxmlformats-officedocument.presentationml.tags+xml"/>
  <Override PartName="/ppt/notesSlides/notesSlide77.xml" ContentType="application/vnd.openxmlformats-officedocument.presentationml.notesSlide+xml"/>
  <Override PartName="/ppt/tags/tag79.xml" ContentType="application/vnd.openxmlformats-officedocument.presentationml.tags+xml"/>
  <Override PartName="/ppt/notesSlides/notesSlide78.xml" ContentType="application/vnd.openxmlformats-officedocument.presentationml.notesSlide+xml"/>
  <Override PartName="/ppt/tags/tag80.xml" ContentType="application/vnd.openxmlformats-officedocument.presentationml.tags+xml"/>
  <Override PartName="/ppt/notesSlides/notesSlide79.xml" ContentType="application/vnd.openxmlformats-officedocument.presentationml.notesSlide+xml"/>
  <Override PartName="/ppt/tags/tag81.xml" ContentType="application/vnd.openxmlformats-officedocument.presentationml.tags+xml"/>
  <Override PartName="/ppt/notesSlides/notesSlide80.xml" ContentType="application/vnd.openxmlformats-officedocument.presentationml.notesSlide+xml"/>
  <Override PartName="/ppt/tags/tag82.xml" ContentType="application/vnd.openxmlformats-officedocument.presentationml.tags+xml"/>
  <Override PartName="/ppt/notesSlides/notesSlide81.xml" ContentType="application/vnd.openxmlformats-officedocument.presentationml.notesSlide+xml"/>
  <Override PartName="/ppt/tags/tag83.xml" ContentType="application/vnd.openxmlformats-officedocument.presentationml.tags+xml"/>
  <Override PartName="/ppt/notesSlides/notesSlide82.xml" ContentType="application/vnd.openxmlformats-officedocument.presentationml.notesSlide+xml"/>
  <Override PartName="/ppt/tags/tag84.xml" ContentType="application/vnd.openxmlformats-officedocument.presentationml.tags+xml"/>
  <Override PartName="/ppt/notesSlides/notesSlide83.xml" ContentType="application/vnd.openxmlformats-officedocument.presentationml.notesSlide+xml"/>
  <Override PartName="/ppt/tags/tag85.xml" ContentType="application/vnd.openxmlformats-officedocument.presentationml.tags+xml"/>
  <Override PartName="/ppt/notesSlides/notesSlide84.xml" ContentType="application/vnd.openxmlformats-officedocument.presentationml.notesSlide+xml"/>
  <Override PartName="/ppt/tags/tag86.xml" ContentType="application/vnd.openxmlformats-officedocument.presentationml.tags+xml"/>
  <Override PartName="/ppt/notesSlides/notesSlide85.xml" ContentType="application/vnd.openxmlformats-officedocument.presentationml.notesSlide+xml"/>
  <Override PartName="/ppt/tags/tag87.xml" ContentType="application/vnd.openxmlformats-officedocument.presentationml.tags+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93"/>
  </p:notesMasterIdLst>
  <p:sldIdLst>
    <p:sldId id="256" r:id="rId3"/>
    <p:sldId id="257" r:id="rId4"/>
    <p:sldId id="258" r:id="rId5"/>
    <p:sldId id="259" r:id="rId6"/>
    <p:sldId id="260" r:id="rId7"/>
    <p:sldId id="261" r:id="rId8"/>
    <p:sldId id="262" r:id="rId9"/>
    <p:sldId id="263" r:id="rId10"/>
    <p:sldId id="347" r:id="rId11"/>
    <p:sldId id="348" r:id="rId12"/>
    <p:sldId id="349" r:id="rId13"/>
    <p:sldId id="267" r:id="rId14"/>
    <p:sldId id="268" r:id="rId15"/>
    <p:sldId id="269" r:id="rId16"/>
    <p:sldId id="270" r:id="rId17"/>
    <p:sldId id="271" r:id="rId18"/>
    <p:sldId id="346"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Lst>
  <p:sldSz cx="12192000" cy="6858000"/>
  <p:notesSz cx="6858000" cy="9144000"/>
  <p:embeddedFontLst>
    <p:embeddedFont>
      <p:font typeface="Istok Web" panose="020B0604020202020204" charset="0"/>
      <p:regular r:id="rId94"/>
      <p:bold r:id="rId95"/>
      <p:italic r:id="rId96"/>
      <p:boldItalic r:id="rId97"/>
    </p:embeddedFont>
  </p:embeddedFontLst>
  <p:custDataLst>
    <p:tags r:id="rId9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3" roundtripDataSignature="AMtx7miq32Q0GXbYQoGdcGJlJ9tTEt0r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45" autoAdjust="0"/>
    <p:restoredTop sz="70418" autoAdjust="0"/>
  </p:normalViewPr>
  <p:slideViewPr>
    <p:cSldViewPr snapToGrid="0">
      <p:cViewPr varScale="1">
        <p:scale>
          <a:sx n="61" d="100"/>
          <a:sy n="61" d="100"/>
        </p:scale>
        <p:origin x="1308"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font" Target="fonts/font2.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4.fntdata"/><Relationship Id="rId10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 Id="rId98" Type="http://schemas.openxmlformats.org/officeDocument/2006/relationships/tags" Target="tags/tag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fr.wikipedia.org/wiki/Fichier:Suspension_bridge_icon.svg" TargetMode="External"/><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4" name="Google Shape;1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This exercise highlights how our brain makes us react quickly and instinctively to different situations. When we want to change, we must slow down our thinking. That takes time and effort. The same applies to intercultural competency skills development. </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Please stand up and fold your arms. It would be lovely to see you. So, please turn on your video if you have not already done so.</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Facilitator does the same.</a:t>
            </a:r>
            <a:endParaRPr/>
          </a:p>
          <a:p>
            <a:pPr marL="0" lvl="0" indent="0" algn="l" rtl="0">
              <a:spcBef>
                <a:spcPts val="800"/>
              </a:spcBef>
              <a:spcAft>
                <a:spcPts val="0"/>
              </a:spcAft>
              <a:buNone/>
            </a:pPr>
            <a:endParaRPr/>
          </a:p>
        </p:txBody>
      </p:sp>
      <p:sp>
        <p:nvSpPr>
          <p:cNvPr id="239" name="Google Shape;23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a:latin typeface="Calibri"/>
                <a:ea typeface="Calibri"/>
                <a:cs typeface="Calibri"/>
                <a:sym typeface="Calibri"/>
              </a:rPr>
              <a:t>Now, relax your arms and fold them the other way.</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Wait a few moments. Comment on people looking down on their arms – going back and forth from the intuitive way of crossing their arms to the new way of crossing their arms.</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Smile at participants and create a sense that we are all challenged with that.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246" name="Google Shape;24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a:latin typeface="Calibri"/>
                <a:ea typeface="Calibri"/>
                <a:cs typeface="Calibri"/>
                <a:sym typeface="Calibri"/>
              </a:rPr>
              <a:t>Habits are strong! And so are our cultural habits we have learned when we were growing up. This workshop will nudge you to develop an intercultural perspective, one that goes beyond our own cultural behaviour which is like crossing our arms… automatic, instinctual.</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Our habits are strong as are our cultural habits, i.e. our “common sense.” When we react quickly (without thinking), we think we know what is right and wrong in our and other’s behaviour based on the cultural values that we have learned and that we share with people and communities around us.</a:t>
            </a:r>
            <a:endParaRPr/>
          </a:p>
          <a:p>
            <a:pPr marL="0" marR="2162810" lvl="0" indent="0" algn="l" rtl="0">
              <a:lnSpc>
                <a:spcPct val="130000"/>
              </a:lnSpc>
              <a:spcBef>
                <a:spcPts val="800"/>
              </a:spcBef>
              <a:spcAft>
                <a:spcPts val="0"/>
              </a:spcAft>
              <a:buNone/>
            </a:pP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However, if we want to change behaviour, we must pause and think (thinking slow).</a:t>
            </a:r>
            <a:endParaRPr/>
          </a:p>
          <a:p>
            <a:pPr marL="0" marR="2162810" lvl="0" indent="0" algn="l" rtl="0">
              <a:lnSpc>
                <a:spcPct val="130000"/>
              </a:lnSpc>
              <a:spcBef>
                <a:spcPts val="800"/>
              </a:spcBef>
              <a:spcAft>
                <a:spcPts val="0"/>
              </a:spcAft>
              <a:buNone/>
            </a:pPr>
            <a:endParaRPr sz="1800">
              <a:latin typeface="Calibri"/>
              <a:ea typeface="Calibri"/>
              <a:cs typeface="Calibri"/>
              <a:sym typeface="Calibri"/>
            </a:endParaRPr>
          </a:p>
          <a:p>
            <a:pPr marL="0" marR="2162810" lvl="0" indent="0" algn="l" rtl="0">
              <a:lnSpc>
                <a:spcPct val="130000"/>
              </a:lnSpc>
              <a:spcBef>
                <a:spcPts val="800"/>
              </a:spcBef>
              <a:spcAft>
                <a:spcPts val="0"/>
              </a:spcAft>
              <a:buClr>
                <a:schemeClr val="dk1"/>
              </a:buClr>
              <a:buSzPts val="1800"/>
              <a:buFont typeface="Calibri"/>
              <a:buNone/>
            </a:pPr>
            <a:r>
              <a:rPr lang="en-US" sz="1800">
                <a:latin typeface="Calibri"/>
                <a:ea typeface="Calibri"/>
                <a:cs typeface="Calibri"/>
                <a:sym typeface="Calibri"/>
              </a:rPr>
              <a:t>Our behaviour can be inflexible – just like the need to cross our arms a certain way. However, with time and an intentional effort, we can change.</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endParaRPr sz="1800">
              <a:latin typeface="Calibri"/>
              <a:ea typeface="Calibri"/>
              <a:cs typeface="Calibri"/>
              <a:sym typeface="Calibri"/>
            </a:endParaRPr>
          </a:p>
          <a:p>
            <a:pPr marL="0" lvl="0" indent="0" algn="l" rtl="0">
              <a:spcBef>
                <a:spcPts val="800"/>
              </a:spcBef>
              <a:spcAft>
                <a:spcPts val="0"/>
              </a:spcAft>
              <a:buNone/>
            </a:pPr>
            <a:endParaRPr/>
          </a:p>
        </p:txBody>
      </p:sp>
      <p:sp>
        <p:nvSpPr>
          <p:cNvPr id="254" name="Google Shape;25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This slide shows an example of how we are all different and therefore have diverse mental boxes.</a:t>
            </a:r>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Explain Equality vs Equity.</a:t>
            </a:r>
            <a:endParaRPr/>
          </a:p>
          <a:p>
            <a:pPr marL="0" lvl="0" indent="0" algn="l" rtl="0">
              <a:spcBef>
                <a:spcPts val="800"/>
              </a:spcBef>
              <a:spcAft>
                <a:spcPts val="0"/>
              </a:spcAft>
              <a:buNone/>
            </a:pPr>
            <a:endParaRPr b="0"/>
          </a:p>
          <a:p>
            <a:pPr marL="0" lvl="0" indent="0" algn="l" rtl="0">
              <a:lnSpc>
                <a:spcPct val="107000"/>
              </a:lnSpc>
              <a:spcBef>
                <a:spcPts val="0"/>
              </a:spcBef>
              <a:spcAft>
                <a:spcPts val="0"/>
              </a:spcAft>
              <a:buNone/>
            </a:pPr>
            <a:r>
              <a:rPr lang="en-US" sz="1200" b="0">
                <a:latin typeface="Calibri"/>
                <a:ea typeface="Calibri"/>
                <a:cs typeface="Calibri"/>
                <a:sym typeface="Calibri"/>
              </a:rPr>
              <a:t>We are all individually different and belong to many different groups. That complexity is called intersectionality. For example, not all introverts experience the world around them equally. An introvert women will have a different experience as an introvert non-binary person. Or a white Christian man has a different experience as a black Muslim man.</a:t>
            </a:r>
            <a:endParaRPr/>
          </a:p>
          <a:p>
            <a:pPr marL="0" lvl="0" indent="0" algn="l" rtl="0">
              <a:lnSpc>
                <a:spcPct val="107000"/>
              </a:lnSpc>
              <a:spcBef>
                <a:spcPts val="800"/>
              </a:spcBef>
              <a:spcAft>
                <a:spcPts val="0"/>
              </a:spcAft>
              <a:buNone/>
            </a:pPr>
            <a:r>
              <a:rPr lang="en-US" sz="1200" b="0">
                <a:latin typeface="Calibri"/>
                <a:ea typeface="Calibri"/>
                <a:cs typeface="Calibri"/>
                <a:sym typeface="Calibri"/>
              </a:rPr>
              <a:t> </a:t>
            </a:r>
            <a:endParaRPr/>
          </a:p>
          <a:p>
            <a:pPr marL="0" lvl="0" indent="0" algn="l" rtl="0">
              <a:lnSpc>
                <a:spcPct val="107000"/>
              </a:lnSpc>
              <a:spcBef>
                <a:spcPts val="800"/>
              </a:spcBef>
              <a:spcAft>
                <a:spcPts val="0"/>
              </a:spcAft>
              <a:buNone/>
            </a:pPr>
            <a:r>
              <a:rPr lang="en-US" sz="1200" b="0">
                <a:latin typeface="Calibri"/>
                <a:ea typeface="Calibri"/>
                <a:cs typeface="Calibri"/>
                <a:sym typeface="Calibri"/>
              </a:rPr>
              <a:t>Understanding the complexity of the intersectionality of these diversity dimensions leads to the questions: Do you as an employer want to treat everybody equally (Equality) regardless of the differences, or do you want to provide everybody with the opportunity to be successful? (Equity)</a:t>
            </a:r>
            <a:endParaRPr/>
          </a:p>
          <a:p>
            <a:pPr marL="0" lvl="0" indent="0" algn="l" rtl="0">
              <a:lnSpc>
                <a:spcPct val="107000"/>
              </a:lnSpc>
              <a:spcBef>
                <a:spcPts val="800"/>
              </a:spcBef>
              <a:spcAft>
                <a:spcPts val="0"/>
              </a:spcAft>
              <a:buNone/>
            </a:pPr>
            <a:r>
              <a:rPr lang="en-US" sz="1200" b="0">
                <a:latin typeface="Times New Roman"/>
                <a:ea typeface="Times New Roman"/>
                <a:cs typeface="Times New Roman"/>
                <a:sym typeface="Times New Roman"/>
              </a:rPr>
              <a:t> </a:t>
            </a:r>
            <a:endParaRPr sz="1200" b="0">
              <a:latin typeface="Calibri"/>
              <a:ea typeface="Calibri"/>
              <a:cs typeface="Calibri"/>
              <a:sym typeface="Calibri"/>
            </a:endParaRPr>
          </a:p>
          <a:p>
            <a:pPr marL="0" lvl="0" indent="0" algn="l" rtl="0">
              <a:lnSpc>
                <a:spcPct val="107000"/>
              </a:lnSpc>
              <a:spcBef>
                <a:spcPts val="800"/>
              </a:spcBef>
              <a:spcAft>
                <a:spcPts val="0"/>
              </a:spcAft>
              <a:buNone/>
            </a:pPr>
            <a:r>
              <a:rPr lang="en-US" sz="1200" b="0">
                <a:latin typeface="Times New Roman"/>
                <a:ea typeface="Times New Roman"/>
                <a:cs typeface="Times New Roman"/>
                <a:sym typeface="Times New Roman"/>
              </a:rPr>
              <a:t>In this workshop, we will have a closer look at understanding cultural differences (point on the part on the slide that talks about cultural differences. You will learn how your upbringing has shaped you, how newcomer employees may be different from you, and what you can work towards an inclusive workplace.</a:t>
            </a:r>
            <a:endParaRPr sz="1200" b="0">
              <a:latin typeface="Calibri"/>
              <a:ea typeface="Calibri"/>
              <a:cs typeface="Calibri"/>
              <a:sym typeface="Calibri"/>
            </a:endParaRPr>
          </a:p>
          <a:p>
            <a:pPr marL="0" lvl="0" indent="0" algn="l" rtl="0">
              <a:spcBef>
                <a:spcPts val="800"/>
              </a:spcBef>
              <a:spcAft>
                <a:spcPts val="0"/>
              </a:spcAft>
              <a:buNone/>
            </a:pPr>
            <a:endParaRPr b="0"/>
          </a:p>
        </p:txBody>
      </p:sp>
      <p:sp>
        <p:nvSpPr>
          <p:cNvPr id="280" name="Google Shape;28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Learn how to pronounce all names properly</a:t>
            </a:r>
            <a:endParaRPr/>
          </a:p>
        </p:txBody>
      </p:sp>
      <p:sp>
        <p:nvSpPr>
          <p:cNvPr id="123" name="Google Shape;12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1">
                <a:latin typeface="Calibri"/>
                <a:ea typeface="Calibri"/>
                <a:cs typeface="Calibri"/>
                <a:sym typeface="Calibri"/>
              </a:rPr>
              <a:t>Objective</a:t>
            </a:r>
            <a:r>
              <a:rPr lang="en-US" sz="1800">
                <a:latin typeface="Calibri"/>
                <a:ea typeface="Calibri"/>
                <a:cs typeface="Calibri"/>
                <a:sym typeface="Calibri"/>
              </a:rPr>
              <a:t>: Previously, we talked about diversity. Now, we want to focus in on culture. Again, participants have seen culture dimensions on the mental box slide; however, they may not recall. This is an exercise to help them recall and</a:t>
            </a:r>
            <a:r>
              <a:rPr lang="en-US"/>
              <a:t> help them identify the distractions inside their heads. ☺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Culture is </a:t>
            </a:r>
            <a:endParaRPr/>
          </a:p>
          <a:p>
            <a:pPr marL="171450" marR="0" lvl="0" indent="-171450" algn="l" rtl="0">
              <a:lnSpc>
                <a:spcPct val="100000"/>
              </a:lnSpc>
              <a:spcBef>
                <a:spcPts val="0"/>
              </a:spcBef>
              <a:spcAft>
                <a:spcPts val="0"/>
              </a:spcAft>
              <a:buClr>
                <a:schemeClr val="dk1"/>
              </a:buClr>
              <a:buSzPts val="1200"/>
              <a:buFont typeface="Calibri"/>
              <a:buChar char="-"/>
            </a:pPr>
            <a:r>
              <a:rPr lang="en-US"/>
              <a:t>Learned</a:t>
            </a:r>
            <a:endParaRPr/>
          </a:p>
          <a:p>
            <a:pPr marL="171450" marR="0" lvl="0" indent="-171450" algn="l" rtl="0">
              <a:lnSpc>
                <a:spcPct val="100000"/>
              </a:lnSpc>
              <a:spcBef>
                <a:spcPts val="0"/>
              </a:spcBef>
              <a:spcAft>
                <a:spcPts val="0"/>
              </a:spcAft>
              <a:buClr>
                <a:schemeClr val="dk1"/>
              </a:buClr>
              <a:buSzPts val="1200"/>
              <a:buFont typeface="Calibri"/>
              <a:buChar char="-"/>
            </a:pPr>
            <a:r>
              <a:rPr lang="en-US"/>
              <a:t>Shared</a:t>
            </a:r>
            <a:endParaRPr/>
          </a:p>
          <a:p>
            <a:pPr marL="171450" marR="0" lvl="0" indent="-171450" algn="l" rtl="0">
              <a:lnSpc>
                <a:spcPct val="100000"/>
              </a:lnSpc>
              <a:spcBef>
                <a:spcPts val="0"/>
              </a:spcBef>
              <a:spcAft>
                <a:spcPts val="0"/>
              </a:spcAft>
              <a:buClr>
                <a:schemeClr val="dk1"/>
              </a:buClr>
              <a:buSzPts val="1200"/>
              <a:buFont typeface="Calibri"/>
              <a:buChar char="-"/>
            </a:pPr>
            <a:r>
              <a:rPr lang="en-US"/>
              <a:t>Unconscious</a:t>
            </a:r>
            <a:endParaRPr/>
          </a:p>
          <a:p>
            <a:pPr marL="171450" marR="0" lvl="0" indent="-171450" algn="l" rtl="0">
              <a:lnSpc>
                <a:spcPct val="100000"/>
              </a:lnSpc>
              <a:spcBef>
                <a:spcPts val="0"/>
              </a:spcBef>
              <a:spcAft>
                <a:spcPts val="0"/>
              </a:spcAft>
              <a:buClr>
                <a:schemeClr val="dk1"/>
              </a:buClr>
              <a:buSzPts val="1200"/>
              <a:buFont typeface="Calibri"/>
              <a:buChar char="-"/>
            </a:pPr>
            <a:r>
              <a:rPr lang="en-US"/>
              <a:t>Dynamic</a:t>
            </a:r>
            <a:endParaRPr/>
          </a:p>
          <a:p>
            <a:pPr marL="171450" marR="0" lvl="0" indent="-171450" algn="l" rtl="0">
              <a:lnSpc>
                <a:spcPct val="100000"/>
              </a:lnSpc>
              <a:spcBef>
                <a:spcPts val="0"/>
              </a:spcBef>
              <a:spcAft>
                <a:spcPts val="0"/>
              </a:spcAft>
              <a:buClr>
                <a:schemeClr val="dk1"/>
              </a:buClr>
              <a:buSzPts val="1200"/>
              <a:buFont typeface="Calibri"/>
              <a:buChar char="-"/>
            </a:pPr>
            <a:r>
              <a:rPr lang="en-US"/>
              <a:t>Emotionally binding</a:t>
            </a:r>
            <a:endParaRPr/>
          </a:p>
          <a:p>
            <a:pPr marL="0" lvl="0" indent="0" algn="l" rtl="0">
              <a:spcBef>
                <a:spcPts val="0"/>
              </a:spcBef>
              <a:spcAft>
                <a:spcPts val="0"/>
              </a:spcAft>
              <a:buNone/>
            </a:pPr>
            <a:endParaRPr/>
          </a:p>
        </p:txBody>
      </p:sp>
      <p:sp>
        <p:nvSpPr>
          <p:cNvPr id="489" name="Google Shape;48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We want to go deeper into what causes cultural behaviour. The following exercise is a very common one. Participants will re-encounter the cultural iceberg when talking to colleagues or doing further cultural competency training.</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The cultural iceberg</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This activity helps participants understand that there are parts of culture that we see and parts that we don’t.</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498" name="Google Shape;49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The emphasis of this course is to let participants engage with each other. Peer learning is more effective than the facilitator telling them what is above or below the surface of the iceberg.</a:t>
            </a:r>
            <a:endParaRPr/>
          </a:p>
          <a:p>
            <a:pPr marL="0" lvl="0" indent="0" algn="l" rtl="0">
              <a:spcBef>
                <a:spcPts val="0"/>
              </a:spcBef>
              <a:spcAft>
                <a:spcPts val="0"/>
              </a:spcAft>
              <a:buNone/>
            </a:pPr>
            <a:endParaRPr/>
          </a:p>
          <a:p>
            <a:pPr marL="0" lvl="0" indent="0" algn="l" rtl="0">
              <a:spcBef>
                <a:spcPts val="0"/>
              </a:spcBef>
              <a:spcAft>
                <a:spcPts val="0"/>
              </a:spcAft>
              <a:buNone/>
            </a:pPr>
            <a:r>
              <a:rPr lang="en-US"/>
              <a:t>You may want to ask if they understand the instructions…</a:t>
            </a:r>
            <a:endParaRPr/>
          </a:p>
          <a:p>
            <a:pPr marL="0" lvl="0" indent="0" algn="l" rtl="0">
              <a:spcBef>
                <a:spcPts val="0"/>
              </a:spcBef>
              <a:spcAft>
                <a:spcPts val="0"/>
              </a:spcAft>
              <a:buNone/>
            </a:pPr>
            <a:r>
              <a:rPr lang="en-US"/>
              <a:t>“On a scale from 1-10, how well do you understand what you need to do?”</a:t>
            </a:r>
            <a:endParaRPr/>
          </a:p>
          <a:p>
            <a:pPr marL="0" lvl="0" indent="0" algn="l" rtl="0">
              <a:spcBef>
                <a:spcPts val="0"/>
              </a:spcBef>
              <a:spcAft>
                <a:spcPts val="0"/>
              </a:spcAft>
              <a:buNone/>
            </a:pPr>
            <a:endParaRPr/>
          </a:p>
        </p:txBody>
      </p:sp>
      <p:sp>
        <p:nvSpPr>
          <p:cNvPr id="509" name="Google Shape;50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During the debrief, capture what participants have come up with.</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You can go into edit mode of PowerPoint and start writing down the participants’ contributions during the debrief.</a:t>
            </a:r>
            <a:endParaRPr/>
          </a:p>
        </p:txBody>
      </p:sp>
      <p:sp>
        <p:nvSpPr>
          <p:cNvPr id="517" name="Google Shape;5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Share what you heard in the breakout room.</a:t>
            </a:r>
            <a:endParaRPr/>
          </a:p>
        </p:txBody>
      </p:sp>
      <p:sp>
        <p:nvSpPr>
          <p:cNvPr id="526" name="Google Shape;52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(roll call – ask a person to talk about Diversity, equity, inclusion belonging…. Connect to what they are saying and the info below)</a:t>
            </a:r>
            <a:endParaRPr/>
          </a:p>
          <a:p>
            <a:pPr marL="0" lvl="0" indent="0" algn="l" rtl="0">
              <a:spcBef>
                <a:spcPts val="0"/>
              </a:spcBef>
              <a:spcAft>
                <a:spcPts val="0"/>
              </a:spcAft>
              <a:buNone/>
            </a:pPr>
            <a:r>
              <a:rPr lang="en-US"/>
              <a:t>Diversity is a fact. What is diversity? Do you agree with that? Why?…. Mention statistics re: immigration to Atlantic Canada</a:t>
            </a:r>
            <a:endParaRPr/>
          </a:p>
          <a:p>
            <a:pPr marL="0" lvl="0" indent="0" algn="l" rtl="0">
              <a:spcBef>
                <a:spcPts val="0"/>
              </a:spcBef>
              <a:spcAft>
                <a:spcPts val="0"/>
              </a:spcAft>
              <a:buNone/>
            </a:pPr>
            <a:r>
              <a:rPr lang="en-US"/>
              <a:t>Equity…. </a:t>
            </a:r>
            <a:endParaRPr/>
          </a:p>
          <a:p>
            <a:pPr marL="0" lvl="0" indent="0" algn="l" rtl="0">
              <a:spcBef>
                <a:spcPts val="0"/>
              </a:spcBef>
              <a:spcAft>
                <a:spcPts val="0"/>
              </a:spcAft>
              <a:buNone/>
            </a:pPr>
            <a:r>
              <a:rPr lang="en-US"/>
              <a:t>Canada is recognized globally for its approach to and support of diversity. It has developed a broad and evolving legislative and policy framework that supports various elements of diversity and inclusion, including:</a:t>
            </a:r>
            <a:endParaRPr/>
          </a:p>
          <a:p>
            <a:pPr marL="0" lvl="0" indent="0" algn="l" rtl="0">
              <a:spcBef>
                <a:spcPts val="0"/>
              </a:spcBef>
              <a:spcAft>
                <a:spcPts val="0"/>
              </a:spcAft>
              <a:buNone/>
            </a:pPr>
            <a:r>
              <a:rPr lang="en-US"/>
              <a:t>• Canadian Human Rights Act</a:t>
            </a:r>
            <a:endParaRPr/>
          </a:p>
          <a:p>
            <a:pPr marL="0" lvl="0" indent="0" algn="l" rtl="0">
              <a:spcBef>
                <a:spcPts val="0"/>
              </a:spcBef>
              <a:spcAft>
                <a:spcPts val="0"/>
              </a:spcAft>
              <a:buNone/>
            </a:pPr>
            <a:r>
              <a:rPr lang="en-US"/>
              <a:t>• </a:t>
            </a:r>
            <a:r>
              <a:rPr lang="en-US" b="1"/>
              <a:t>Employment Equity Act</a:t>
            </a:r>
            <a:endParaRPr/>
          </a:p>
          <a:p>
            <a:pPr marL="0" lvl="0" indent="0" algn="l" rtl="0">
              <a:spcBef>
                <a:spcPts val="0"/>
              </a:spcBef>
              <a:spcAft>
                <a:spcPts val="0"/>
              </a:spcAft>
              <a:buNone/>
            </a:pPr>
            <a:r>
              <a:rPr lang="en-US"/>
              <a:t>• Canadian Multiculturalism Act</a:t>
            </a:r>
            <a:endParaRPr/>
          </a:p>
          <a:p>
            <a:pPr marL="0" lvl="0" indent="0" algn="l" rtl="0">
              <a:spcBef>
                <a:spcPts val="0"/>
              </a:spcBef>
              <a:spcAft>
                <a:spcPts val="0"/>
              </a:spcAft>
              <a:buNone/>
            </a:pPr>
            <a:r>
              <a:rPr lang="en-US"/>
              <a:t>• Official Languages Act</a:t>
            </a:r>
            <a:endParaRPr/>
          </a:p>
          <a:p>
            <a:pPr marL="0" marR="0" lvl="0" indent="0" algn="l" rtl="0">
              <a:lnSpc>
                <a:spcPct val="100000"/>
              </a:lnSpc>
              <a:spcBef>
                <a:spcPts val="0"/>
              </a:spcBef>
              <a:spcAft>
                <a:spcPts val="0"/>
              </a:spcAft>
              <a:buClr>
                <a:schemeClr val="lt1"/>
              </a:buClr>
              <a:buSzPts val="1200"/>
              <a:buFont typeface="Calibri"/>
              <a:buNone/>
            </a:pPr>
            <a:r>
              <a:rPr lang="en-US"/>
              <a:t>• Anti-Racism Act </a:t>
            </a:r>
            <a:endParaRPr/>
          </a:p>
          <a:p>
            <a:pPr marL="0" lvl="0" indent="0" algn="l" rtl="0">
              <a:spcBef>
                <a:spcPts val="0"/>
              </a:spcBef>
              <a:spcAft>
                <a:spcPts val="0"/>
              </a:spcAft>
              <a:buNone/>
            </a:pPr>
            <a:endParaRPr/>
          </a:p>
          <a:p>
            <a:pPr marL="0" lvl="0" indent="0" algn="l" rtl="0">
              <a:spcBef>
                <a:spcPts val="0"/>
              </a:spcBef>
              <a:spcAft>
                <a:spcPts val="0"/>
              </a:spcAft>
              <a:buNone/>
            </a:pPr>
            <a:r>
              <a:rPr lang="en-US"/>
              <a:t>Equality is treating everybody the same – Equity is treating everybody the way they want to be treated to have equal access to opportunity. This course stresses equity.</a:t>
            </a:r>
            <a:endParaRPr/>
          </a:p>
          <a:p>
            <a:pPr marL="0" lvl="0" indent="0" algn="l" rtl="0">
              <a:spcBef>
                <a:spcPts val="0"/>
              </a:spcBef>
              <a:spcAft>
                <a:spcPts val="0"/>
              </a:spcAft>
              <a:buNone/>
            </a:pPr>
            <a:r>
              <a:rPr lang="en-US"/>
              <a:t>Inclusion:</a:t>
            </a:r>
            <a:endParaRPr/>
          </a:p>
          <a:p>
            <a:pPr marL="0" lvl="0" indent="0" algn="l" rtl="0">
              <a:spcBef>
                <a:spcPts val="0"/>
              </a:spcBef>
              <a:spcAft>
                <a:spcPts val="0"/>
              </a:spcAft>
              <a:buNone/>
            </a:pPr>
            <a:r>
              <a:rPr lang="en-US"/>
              <a:t>spur innovation</a:t>
            </a:r>
            <a:endParaRPr/>
          </a:p>
          <a:p>
            <a:pPr marL="0" lvl="0" indent="0" algn="l" rtl="0">
              <a:spcBef>
                <a:spcPts val="0"/>
              </a:spcBef>
              <a:spcAft>
                <a:spcPts val="0"/>
              </a:spcAft>
              <a:buNone/>
            </a:pPr>
            <a:r>
              <a:rPr lang="en-US"/>
              <a:t>increase productivity</a:t>
            </a:r>
            <a:endParaRPr/>
          </a:p>
          <a:p>
            <a:pPr marL="0" lvl="0" indent="0" algn="l" rtl="0">
              <a:spcBef>
                <a:spcPts val="0"/>
              </a:spcBef>
              <a:spcAft>
                <a:spcPts val="0"/>
              </a:spcAft>
              <a:buNone/>
            </a:pPr>
            <a:r>
              <a:rPr lang="en-US"/>
              <a:t>create a healthy, respectful workplace</a:t>
            </a:r>
            <a:endParaRPr/>
          </a:p>
          <a:p>
            <a:pPr marL="0" lvl="0" indent="0" algn="l" rtl="0">
              <a:spcBef>
                <a:spcPts val="0"/>
              </a:spcBef>
              <a:spcAft>
                <a:spcPts val="0"/>
              </a:spcAft>
              <a:buNone/>
            </a:pPr>
            <a:r>
              <a:rPr lang="en-US"/>
              <a:t>Source: https://www.canada.ca/en/treasury-board-secretariat/corporate/reports/building-diverse-inclusive-public-service-final-report-joint-union-management-task-force-diversity-inclusion.html</a:t>
            </a:r>
            <a:endParaRPr/>
          </a:p>
          <a:p>
            <a:pPr marL="0" lvl="0" indent="0" algn="l" rtl="0">
              <a:spcBef>
                <a:spcPts val="0"/>
              </a:spcBef>
              <a:spcAft>
                <a:spcPts val="0"/>
              </a:spcAft>
              <a:buNone/>
            </a:pPr>
            <a:endParaRPr/>
          </a:p>
          <a:p>
            <a:pPr marL="0" lvl="0" indent="0" algn="l" rtl="0">
              <a:spcBef>
                <a:spcPts val="0"/>
              </a:spcBef>
              <a:spcAft>
                <a:spcPts val="0"/>
              </a:spcAft>
              <a:buNone/>
            </a:pPr>
            <a:r>
              <a:rPr lang="en-US"/>
              <a:t>Inclusion… How does that work? It starts with you and with developing an intercultural perspective.</a:t>
            </a:r>
            <a:endParaRPr/>
          </a:p>
          <a:p>
            <a:pPr marL="0" lvl="0" indent="0" algn="l" rtl="0">
              <a:spcBef>
                <a:spcPts val="0"/>
              </a:spcBef>
              <a:spcAft>
                <a:spcPts val="0"/>
              </a:spcAft>
              <a:buNone/>
            </a:pPr>
            <a:r>
              <a:rPr lang="en-US"/>
              <a:t>Belonging… if newcomer employees develop a sense of belonging with your company, they will stay and tell their friends.</a:t>
            </a:r>
            <a:endParaRPr/>
          </a:p>
          <a:p>
            <a:pPr marL="0" lvl="0" indent="0" algn="l" rtl="0">
              <a:spcBef>
                <a:spcPts val="0"/>
              </a:spcBef>
              <a:spcAft>
                <a:spcPts val="0"/>
              </a:spcAft>
              <a:buNone/>
            </a:pPr>
            <a:r>
              <a:rPr lang="en-US"/>
              <a:t>If newcomer employees don’t feel they belong, they will leave and still tell their friends.</a:t>
            </a:r>
            <a:endParaRPr/>
          </a:p>
          <a:p>
            <a:pPr marL="0" lvl="0" indent="0" algn="l" rtl="0">
              <a:spcBef>
                <a:spcPts val="0"/>
              </a:spcBef>
              <a:spcAft>
                <a:spcPts val="0"/>
              </a:spcAft>
              <a:buNone/>
            </a:pPr>
            <a:endParaRPr/>
          </a:p>
          <a:p>
            <a:pPr marL="0" lvl="0" indent="0" algn="l" rtl="0">
              <a:spcBef>
                <a:spcPts val="0"/>
              </a:spcBef>
              <a:spcAft>
                <a:spcPts val="0"/>
              </a:spcAft>
              <a:buNone/>
            </a:pPr>
            <a:r>
              <a:rPr lang="en-US"/>
              <a:t>Share a story of a company who developed a strong relationship with their newcomer employees. </a:t>
            </a:r>
            <a:endParaRPr/>
          </a:p>
          <a:p>
            <a:pPr marL="0" lvl="0" indent="0" algn="l" rtl="0">
              <a:spcBef>
                <a:spcPts val="0"/>
              </a:spcBef>
              <a:spcAft>
                <a:spcPts val="0"/>
              </a:spcAft>
              <a:buNone/>
            </a:pPr>
            <a:r>
              <a:rPr lang="en-US"/>
              <a:t>Oxford Frozen Foods group employees by ethnic origin, so they can speak their native language. They also have a strong connection with the local school to help with settlement services for newcomer families.</a:t>
            </a:r>
            <a:endParaRPr/>
          </a:p>
          <a:p>
            <a:pPr marL="0" lvl="0" indent="0" algn="l" rtl="0">
              <a:spcBef>
                <a:spcPts val="0"/>
              </a:spcBef>
              <a:spcAft>
                <a:spcPts val="0"/>
              </a:spcAft>
              <a:buNone/>
            </a:pPr>
            <a:r>
              <a:rPr lang="en-US"/>
              <a:t>A subway restaurant owner saw great potential in a newcomer employee and promoted him to become his right hand. The relationship extended to the entire family and the owner was asked to become the godfather to one of the newcomer’s children.</a:t>
            </a:r>
            <a:endParaRPr/>
          </a:p>
          <a:p>
            <a:pPr marL="0" lvl="0" indent="0" algn="l" rtl="0">
              <a:spcBef>
                <a:spcPts val="0"/>
              </a:spcBef>
              <a:spcAft>
                <a:spcPts val="0"/>
              </a:spcAft>
              <a:buNone/>
            </a:pPr>
            <a:endParaRPr/>
          </a:p>
          <a:p>
            <a:pPr marL="0" lvl="0" indent="0" algn="l" rtl="0">
              <a:spcBef>
                <a:spcPts val="0"/>
              </a:spcBef>
              <a:spcAft>
                <a:spcPts val="0"/>
              </a:spcAft>
              <a:buNone/>
            </a:pPr>
            <a:r>
              <a:rPr lang="en-US"/>
              <a:t>When you treat people the way they want to be treated as opposed to the way you want to be treated, you include diversity. The outcome is great for business. Less turnover, more loyalty, and a good reputation in the immigrant community.</a:t>
            </a:r>
            <a:endParaRPr/>
          </a:p>
          <a:p>
            <a:pPr marL="0" lvl="0" indent="0" algn="l" rtl="0">
              <a:spcBef>
                <a:spcPts val="0"/>
              </a:spcBef>
              <a:spcAft>
                <a:spcPts val="0"/>
              </a:spcAft>
              <a:buNone/>
            </a:pPr>
            <a:endParaRPr/>
          </a:p>
        </p:txBody>
      </p:sp>
      <p:sp>
        <p:nvSpPr>
          <p:cNvPr id="132" name="Google Shape;13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Demonstrate to participants that there are differences even within one group. You may add your own preference here if it is adding diversity. Have fun with this! Your personal experiences are valuable for the participants.</a:t>
            </a:r>
            <a:endParaRPr/>
          </a:p>
          <a:p>
            <a:pPr marL="0" marR="2162810" lvl="0" indent="0" algn="l" rtl="0">
              <a:lnSpc>
                <a:spcPct val="130000"/>
              </a:lnSpc>
              <a:spcBef>
                <a:spcPts val="800"/>
              </a:spcBef>
              <a:spcAft>
                <a:spcPts val="0"/>
              </a:spcAft>
              <a:buNone/>
            </a:pPr>
            <a:r>
              <a:rPr lang="en-US" sz="1800" u="sng">
                <a:latin typeface="Calibri"/>
                <a:ea typeface="Calibri"/>
                <a:cs typeface="Calibri"/>
                <a:sym typeface="Calibri"/>
              </a:rPr>
              <a:t>Individualism: </a:t>
            </a:r>
            <a:r>
              <a:rPr lang="en-US" sz="1800">
                <a:latin typeface="Calibri"/>
                <a:ea typeface="Calibri"/>
                <a:cs typeface="Calibri"/>
                <a:sym typeface="Calibri"/>
              </a:rPr>
              <a:t>North Americans, tend to value individualism. They believe that initiative and self-assertion result in personal achievement. They believe in individual action and personal responsibility, and they desire a large degree of freedom in their personal lives.</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u="sng">
                <a:latin typeface="Calibri"/>
                <a:ea typeface="Calibri"/>
                <a:cs typeface="Calibri"/>
                <a:sym typeface="Calibri"/>
              </a:rPr>
              <a:t>Collectivist:</a:t>
            </a:r>
            <a:r>
              <a:rPr lang="en-US" sz="1800">
                <a:latin typeface="Calibri"/>
                <a:ea typeface="Calibri"/>
                <a:cs typeface="Calibri"/>
                <a:sym typeface="Calibri"/>
              </a:rPr>
              <a:t> They emphasize membership in organizations, groups, and teams; they encourage acceptance of group values, duties, and decisions. They typically resist independence because it fosters competition and confrontation instead of consensus.</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endParaRPr sz="1800" u="sng">
              <a:latin typeface="Calibri"/>
              <a:ea typeface="Calibri"/>
              <a:cs typeface="Calibri"/>
              <a:sym typeface="Calibri"/>
            </a:endParaRPr>
          </a:p>
          <a:p>
            <a:pPr marL="0" marR="2162810" lvl="0" indent="0" algn="l" rtl="0">
              <a:lnSpc>
                <a:spcPct val="130000"/>
              </a:lnSpc>
              <a:spcBef>
                <a:spcPts val="800"/>
              </a:spcBef>
              <a:spcAft>
                <a:spcPts val="0"/>
              </a:spcAft>
              <a:buNone/>
            </a:pPr>
            <a:r>
              <a:rPr lang="en-US" sz="1800" u="sng">
                <a:latin typeface="Calibri"/>
                <a:ea typeface="Calibri"/>
                <a:cs typeface="Calibri"/>
                <a:sym typeface="Calibri"/>
              </a:rPr>
              <a:t> person </a:t>
            </a:r>
            <a:r>
              <a:rPr lang="en-US" sz="1800">
                <a:latin typeface="Calibri"/>
                <a:ea typeface="Calibri"/>
                <a:cs typeface="Calibri"/>
                <a:sym typeface="Calibri"/>
              </a:rPr>
              <a:t>– tape lines on the floor and identify the extremes on each continuum as a cultural dimension. For example, this continuum is from hierarchical and the other end egalitarian. Give examples of how that looks like in the workplace.</a:t>
            </a:r>
            <a:endParaRPr/>
          </a:p>
          <a:p>
            <a:pPr marL="0" marR="2162810" lvl="0" indent="0" algn="l" rtl="0">
              <a:lnSpc>
                <a:spcPct val="130000"/>
              </a:lnSpc>
              <a:spcBef>
                <a:spcPts val="800"/>
              </a:spcBef>
              <a:spcAft>
                <a:spcPts val="0"/>
              </a:spcAft>
              <a:buNone/>
            </a:pP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Another continuum is collective vs. individualist and give examples of how that looks like in the workplace.</a:t>
            </a:r>
            <a:endParaRPr/>
          </a:p>
          <a:p>
            <a:pPr marL="0" marR="2162810" lvl="0" indent="0" algn="l" rtl="0">
              <a:lnSpc>
                <a:spcPct val="130000"/>
              </a:lnSpc>
              <a:spcBef>
                <a:spcPts val="800"/>
              </a:spcBef>
              <a:spcAft>
                <a:spcPts val="0"/>
              </a:spcAft>
              <a:buNone/>
            </a:pP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Participants get a sharpie and draw a line where they think they are on these continua. </a:t>
            </a:r>
            <a:endParaRPr/>
          </a:p>
          <a:p>
            <a:pPr marL="0" lvl="0" indent="0" algn="l" rtl="0">
              <a:spcBef>
                <a:spcPts val="800"/>
              </a:spcBef>
              <a:spcAft>
                <a:spcPts val="0"/>
              </a:spcAft>
              <a:buNone/>
            </a:pPr>
            <a:r>
              <a:rPr lang="en-US" sz="1800">
                <a:latin typeface="Calibri"/>
                <a:ea typeface="Calibri"/>
                <a:cs typeface="Calibri"/>
                <a:sym typeface="Calibri"/>
              </a:rPr>
              <a:t>Then, reflect on differences and what would cultural misunderstanding look like based on cultural differences clashing.</a:t>
            </a:r>
            <a:endParaRPr/>
          </a:p>
        </p:txBody>
      </p:sp>
      <p:sp>
        <p:nvSpPr>
          <p:cNvPr id="537" name="Google Shape;53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This is to highlight that different perspectives may potentially judge the other orientation towards collectivism or individualism negatively. Intercultural conflict starts when people of different orientations assume that the other “should” think or behave the same way. This course is about building bridges and creating relationships that can bridge these differences without judging.</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Collectivism:</a:t>
            </a:r>
            <a:endParaRPr/>
          </a:p>
          <a:p>
            <a:pPr marL="342900" marR="2162810" lvl="0" indent="-342900" algn="l" rtl="0">
              <a:lnSpc>
                <a:spcPct val="130000"/>
              </a:lnSpc>
              <a:spcBef>
                <a:spcPts val="800"/>
              </a:spcBef>
              <a:spcAft>
                <a:spcPts val="0"/>
              </a:spcAft>
              <a:buClr>
                <a:schemeClr val="dk1"/>
              </a:buClr>
              <a:buSzPts val="1800"/>
              <a:buFont typeface="Arial"/>
              <a:buChar char="•"/>
            </a:pPr>
            <a:r>
              <a:rPr lang="en-US" sz="1800">
                <a:latin typeface="Calibri"/>
                <a:ea typeface="Calibri"/>
                <a:cs typeface="Calibri"/>
                <a:sym typeface="Calibri"/>
              </a:rPr>
              <a:t>Praise and reward group performance.</a:t>
            </a:r>
            <a:endParaRPr sz="1800">
              <a:latin typeface="Calibri"/>
              <a:ea typeface="Calibri"/>
              <a:cs typeface="Calibri"/>
              <a:sym typeface="Calibri"/>
            </a:endParaRPr>
          </a:p>
          <a:p>
            <a:pPr marL="342900" marR="2162810" lvl="0" indent="-342900" algn="l" rtl="0">
              <a:lnSpc>
                <a:spcPct val="130000"/>
              </a:lnSpc>
              <a:spcBef>
                <a:spcPts val="800"/>
              </a:spcBef>
              <a:spcAft>
                <a:spcPts val="0"/>
              </a:spcAft>
              <a:buClr>
                <a:schemeClr val="dk1"/>
              </a:buClr>
              <a:buSzPts val="1800"/>
              <a:buFont typeface="Arial"/>
              <a:buChar char="•"/>
            </a:pPr>
            <a:r>
              <a:rPr lang="en-US" sz="1800">
                <a:latin typeface="Calibri"/>
                <a:ea typeface="Calibri"/>
                <a:cs typeface="Calibri"/>
                <a:sym typeface="Calibri"/>
              </a:rPr>
              <a:t>Don't praise individuals publicly.</a:t>
            </a:r>
            <a:endParaRPr sz="1800">
              <a:latin typeface="Calibri"/>
              <a:ea typeface="Calibri"/>
              <a:cs typeface="Calibri"/>
              <a:sym typeface="Calibri"/>
            </a:endParaRPr>
          </a:p>
          <a:p>
            <a:pPr marL="342900" marR="2162810" lvl="0" indent="-342900" algn="l" rtl="0">
              <a:lnSpc>
                <a:spcPct val="130000"/>
              </a:lnSpc>
              <a:spcBef>
                <a:spcPts val="800"/>
              </a:spcBef>
              <a:spcAft>
                <a:spcPts val="0"/>
              </a:spcAft>
              <a:buClr>
                <a:schemeClr val="dk1"/>
              </a:buClr>
              <a:buSzPts val="1800"/>
              <a:buFont typeface="Arial"/>
              <a:buChar char="•"/>
            </a:pPr>
            <a:r>
              <a:rPr lang="en-US" sz="1800">
                <a:latin typeface="Calibri"/>
                <a:ea typeface="Calibri"/>
                <a:cs typeface="Calibri"/>
                <a:sym typeface="Calibri"/>
              </a:rPr>
              <a:t>Allow people to involve others in decision making.</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 </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Individualism:</a:t>
            </a:r>
            <a:endParaRPr/>
          </a:p>
          <a:p>
            <a:pPr marL="342900" marR="2162810" lvl="0" indent="-342900" algn="l" rtl="0">
              <a:lnSpc>
                <a:spcPct val="130000"/>
              </a:lnSpc>
              <a:spcBef>
                <a:spcPts val="800"/>
              </a:spcBef>
              <a:spcAft>
                <a:spcPts val="0"/>
              </a:spcAft>
              <a:buClr>
                <a:schemeClr val="dk1"/>
              </a:buClr>
              <a:buSzPts val="1800"/>
              <a:buFont typeface="Arial"/>
              <a:buChar char="•"/>
            </a:pPr>
            <a:r>
              <a:rPr lang="en-US" sz="1800">
                <a:latin typeface="Calibri"/>
                <a:ea typeface="Calibri"/>
                <a:cs typeface="Calibri"/>
                <a:sym typeface="Calibri"/>
              </a:rPr>
              <a:t>Praise and reward individual performance.</a:t>
            </a:r>
            <a:endParaRPr sz="1800">
              <a:latin typeface="Calibri"/>
              <a:ea typeface="Calibri"/>
              <a:cs typeface="Calibri"/>
              <a:sym typeface="Calibri"/>
            </a:endParaRPr>
          </a:p>
          <a:p>
            <a:pPr marL="342900" marR="2162810" lvl="0" indent="-342900" algn="l" rtl="0">
              <a:lnSpc>
                <a:spcPct val="130000"/>
              </a:lnSpc>
              <a:spcBef>
                <a:spcPts val="800"/>
              </a:spcBef>
              <a:spcAft>
                <a:spcPts val="0"/>
              </a:spcAft>
              <a:buClr>
                <a:schemeClr val="dk1"/>
              </a:buClr>
              <a:buSzPts val="1800"/>
              <a:buFont typeface="Arial"/>
              <a:buChar char="•"/>
            </a:pPr>
            <a:r>
              <a:rPr lang="en-US" sz="1800">
                <a:latin typeface="Calibri"/>
                <a:ea typeface="Calibri"/>
                <a:cs typeface="Calibri"/>
                <a:sym typeface="Calibri"/>
              </a:rPr>
              <a:t>Give people autonomy to make their own decisions and to use their initiative.</a:t>
            </a:r>
            <a:endParaRPr sz="1800">
              <a:latin typeface="Calibri"/>
              <a:ea typeface="Calibri"/>
              <a:cs typeface="Calibri"/>
              <a:sym typeface="Calibri"/>
            </a:endParaRPr>
          </a:p>
          <a:p>
            <a:pPr marL="342900" marR="2162810" lvl="0" indent="-342900" algn="l" rtl="0">
              <a:lnSpc>
                <a:spcPct val="130000"/>
              </a:lnSpc>
              <a:spcBef>
                <a:spcPts val="800"/>
              </a:spcBef>
              <a:spcAft>
                <a:spcPts val="0"/>
              </a:spcAft>
              <a:buClr>
                <a:schemeClr val="dk1"/>
              </a:buClr>
              <a:buSzPts val="1800"/>
              <a:buFont typeface="Arial"/>
              <a:buChar char="•"/>
            </a:pPr>
            <a:r>
              <a:rPr lang="en-US" sz="1800">
                <a:latin typeface="Calibri"/>
                <a:ea typeface="Calibri"/>
                <a:cs typeface="Calibri"/>
                <a:sym typeface="Calibri"/>
              </a:rPr>
              <a:t>Allow people to be creative and to learn from their mistakes.</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 </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Possible conflict based on cultural differences.</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Adjustment period is longer</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Canadian employer may not recognize an individual’s accomplishments because language from a collectivist member will talk about the group “we” as opposed to “I”. For an individual employer this is difficult to understand and attribute accomplishments to an individual.</a:t>
            </a:r>
            <a:endParaRPr/>
          </a:p>
          <a:p>
            <a:pPr marL="0" lvl="0" indent="0" algn="l" rtl="0">
              <a:spcBef>
                <a:spcPts val="800"/>
              </a:spcBef>
              <a:spcAft>
                <a:spcPts val="0"/>
              </a:spcAft>
              <a:buNone/>
            </a:pPr>
            <a:endParaRPr sz="3200" b="1">
              <a:solidFill>
                <a:srgbClr val="B02D15"/>
              </a:solidFill>
              <a:latin typeface="Calibri"/>
              <a:ea typeface="Calibri"/>
              <a:cs typeface="Calibri"/>
              <a:sym typeface="Calibri"/>
            </a:endParaRPr>
          </a:p>
        </p:txBody>
      </p:sp>
      <p:sp>
        <p:nvSpPr>
          <p:cNvPr id="569" name="Google Shape;56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b="1">
                <a:latin typeface="Calibri"/>
                <a:ea typeface="Calibri"/>
                <a:cs typeface="Calibri"/>
                <a:sym typeface="Calibri"/>
              </a:rPr>
              <a:t>Hierarchical</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Culture accepts inequity and power differences, encourages bureaucracy, and shows high respect for rank and authority.</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Egalitarian</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Culture encourages organizational structures that are flat and feature decentralized decision-making responsibility, participative style of management, and place emphasis on power distribution.</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601" name="Google Shape;60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b="0">
                <a:latin typeface="Calibri"/>
                <a:ea typeface="Calibri"/>
                <a:cs typeface="Calibri"/>
                <a:sym typeface="Calibri"/>
              </a:rPr>
              <a:t>Delegation styles depend on cultural values such as egalitarian vs hierarchical.</a:t>
            </a:r>
            <a:endParaRPr/>
          </a:p>
          <a:p>
            <a:pPr marL="0" marR="2162810" lvl="0" indent="0" algn="l" rtl="0">
              <a:lnSpc>
                <a:spcPct val="130000"/>
              </a:lnSpc>
              <a:spcBef>
                <a:spcPts val="800"/>
              </a:spcBef>
              <a:spcAft>
                <a:spcPts val="0"/>
              </a:spcAft>
              <a:buNone/>
            </a:pPr>
            <a:endParaRPr sz="1800" b="1">
              <a:latin typeface="Calibri"/>
              <a:ea typeface="Calibri"/>
              <a:cs typeface="Calibri"/>
              <a:sym typeface="Calibri"/>
            </a:endParaRPr>
          </a:p>
          <a:p>
            <a:pPr marL="0" marR="2162810" lvl="0" indent="0" algn="l" rtl="0">
              <a:lnSpc>
                <a:spcPct val="130000"/>
              </a:lnSpc>
              <a:spcBef>
                <a:spcPts val="800"/>
              </a:spcBef>
              <a:spcAft>
                <a:spcPts val="0"/>
              </a:spcAft>
              <a:buClr>
                <a:schemeClr val="dk1"/>
              </a:buClr>
              <a:buSzPts val="1800"/>
              <a:buFont typeface="Calibri"/>
              <a:buNone/>
            </a:pPr>
            <a:r>
              <a:rPr lang="en-US" sz="1800" b="0">
                <a:latin typeface="Calibri"/>
                <a:ea typeface="Calibri"/>
                <a:cs typeface="Calibri"/>
                <a:sym typeface="Calibri"/>
              </a:rPr>
              <a:t>Egalitarian 🡪 Open-ended Delegation 🡪 employee expects </a:t>
            </a:r>
            <a:r>
              <a:rPr lang="en-US" sz="1800" b="0" i="0" u="none" strike="noStrike" cap="none">
                <a:solidFill>
                  <a:srgbClr val="757070"/>
                </a:solidFill>
                <a:latin typeface="Calibri"/>
                <a:ea typeface="Calibri"/>
                <a:cs typeface="Calibri"/>
                <a:sym typeface="Calibri"/>
              </a:rPr>
              <a:t>to set outcomes and process methods. Shows initiative.</a:t>
            </a:r>
            <a:endParaRPr/>
          </a:p>
          <a:p>
            <a:pPr marL="0" marR="2162810" lvl="0" indent="0" algn="l" rtl="0">
              <a:lnSpc>
                <a:spcPct val="130000"/>
              </a:lnSpc>
              <a:spcBef>
                <a:spcPts val="800"/>
              </a:spcBef>
              <a:spcAft>
                <a:spcPts val="0"/>
              </a:spcAft>
              <a:buNone/>
            </a:pPr>
            <a:endParaRPr sz="1800" b="0">
              <a:latin typeface="Calibri"/>
              <a:ea typeface="Calibri"/>
              <a:cs typeface="Calibri"/>
              <a:sym typeface="Calibri"/>
            </a:endParaRPr>
          </a:p>
          <a:p>
            <a:pPr marL="0" marR="2162810" lvl="0" indent="0" algn="l" rtl="0">
              <a:lnSpc>
                <a:spcPct val="130000"/>
              </a:lnSpc>
              <a:spcBef>
                <a:spcPts val="800"/>
              </a:spcBef>
              <a:spcAft>
                <a:spcPts val="0"/>
              </a:spcAft>
              <a:buClr>
                <a:schemeClr val="dk1"/>
              </a:buClr>
              <a:buSzPts val="1800"/>
              <a:buFont typeface="Calibri"/>
              <a:buNone/>
            </a:pPr>
            <a:r>
              <a:rPr lang="en-US" sz="1800" b="0">
                <a:latin typeface="Calibri"/>
                <a:ea typeface="Calibri"/>
                <a:cs typeface="Calibri"/>
                <a:sym typeface="Calibri"/>
              </a:rPr>
              <a:t>In between egalitarian and hierarchical 🡪 Functional delegation 🡪 </a:t>
            </a:r>
            <a:r>
              <a:rPr lang="en-US" sz="1800" b="0" i="0" u="none" strike="noStrike" cap="none">
                <a:solidFill>
                  <a:srgbClr val="757070"/>
                </a:solidFill>
                <a:latin typeface="Calibri"/>
                <a:ea typeface="Calibri"/>
                <a:cs typeface="Calibri"/>
                <a:sym typeface="Calibri"/>
              </a:rPr>
              <a:t>Employee expects clear instruction on expected results and decides on form and process.</a:t>
            </a:r>
            <a:endParaRPr/>
          </a:p>
          <a:p>
            <a:pPr marL="0" marR="2162810" lvl="0" indent="0" algn="l" rtl="0">
              <a:lnSpc>
                <a:spcPct val="130000"/>
              </a:lnSpc>
              <a:spcBef>
                <a:spcPts val="800"/>
              </a:spcBef>
              <a:spcAft>
                <a:spcPts val="0"/>
              </a:spcAft>
              <a:buClr>
                <a:schemeClr val="dk1"/>
              </a:buClr>
              <a:buSzPts val="1800"/>
              <a:buFont typeface="Calibri"/>
              <a:buNone/>
            </a:pPr>
            <a:endParaRPr sz="1800" b="0" i="0" u="none" strike="noStrike" cap="none">
              <a:solidFill>
                <a:srgbClr val="757070"/>
              </a:solidFill>
              <a:latin typeface="Calibri"/>
              <a:ea typeface="Calibri"/>
              <a:cs typeface="Calibri"/>
              <a:sym typeface="Calibri"/>
            </a:endParaRPr>
          </a:p>
          <a:p>
            <a:pPr marL="0" marR="2162810" lvl="0" indent="0" algn="l" rtl="0">
              <a:lnSpc>
                <a:spcPct val="130000"/>
              </a:lnSpc>
              <a:spcBef>
                <a:spcPts val="800"/>
              </a:spcBef>
              <a:spcAft>
                <a:spcPts val="0"/>
              </a:spcAft>
              <a:buClr>
                <a:srgbClr val="757070"/>
              </a:buClr>
              <a:buSzPts val="1800"/>
              <a:buFont typeface="Calibri"/>
              <a:buNone/>
            </a:pPr>
            <a:r>
              <a:rPr lang="en-US" sz="1800" b="0" i="0" u="none" strike="noStrike" cap="none">
                <a:solidFill>
                  <a:srgbClr val="757070"/>
                </a:solidFill>
                <a:latin typeface="Calibri"/>
                <a:ea typeface="Calibri"/>
                <a:cs typeface="Calibri"/>
                <a:sym typeface="Calibri"/>
              </a:rPr>
              <a:t>Hierarchical 🡪 Form Delegation 🡪 Employees expects clear and detailed instructions on what to achieve and how to get there. </a:t>
            </a:r>
            <a:endParaRPr/>
          </a:p>
          <a:p>
            <a:pPr marL="0" marR="2162810" lvl="0" indent="0" algn="l" rtl="0">
              <a:lnSpc>
                <a:spcPct val="130000"/>
              </a:lnSpc>
              <a:spcBef>
                <a:spcPts val="800"/>
              </a:spcBef>
              <a:spcAft>
                <a:spcPts val="0"/>
              </a:spcAft>
              <a:buClr>
                <a:schemeClr val="dk1"/>
              </a:buClr>
              <a:buSzPts val="1800"/>
              <a:buFont typeface="Calibri"/>
              <a:buNone/>
            </a:pPr>
            <a:endParaRPr sz="1800" b="0" i="0" u="none" strike="noStrike" cap="none">
              <a:solidFill>
                <a:srgbClr val="757070"/>
              </a:solidFill>
              <a:latin typeface="Calibri"/>
              <a:ea typeface="Calibri"/>
              <a:cs typeface="Calibri"/>
              <a:sym typeface="Calibri"/>
            </a:endParaRPr>
          </a:p>
          <a:p>
            <a:pPr marL="0" marR="2162810" lvl="0" indent="0" algn="l" rtl="0">
              <a:lnSpc>
                <a:spcPct val="130000"/>
              </a:lnSpc>
              <a:spcBef>
                <a:spcPts val="800"/>
              </a:spcBef>
              <a:spcAft>
                <a:spcPts val="0"/>
              </a:spcAft>
              <a:buNone/>
            </a:pPr>
            <a:endParaRPr sz="1800" b="0">
              <a:latin typeface="Calibri"/>
              <a:ea typeface="Calibri"/>
              <a:cs typeface="Calibri"/>
              <a:sym typeface="Calibri"/>
            </a:endParaRPr>
          </a:p>
          <a:p>
            <a:pPr marL="0" marR="2162810" lvl="0" indent="0" algn="l" rtl="0">
              <a:lnSpc>
                <a:spcPct val="130000"/>
              </a:lnSpc>
              <a:spcBef>
                <a:spcPts val="800"/>
              </a:spcBef>
              <a:spcAft>
                <a:spcPts val="0"/>
              </a:spcAft>
              <a:buNone/>
            </a:pPr>
            <a:endParaRPr sz="1800" b="1">
              <a:latin typeface="Calibri"/>
              <a:ea typeface="Calibri"/>
              <a:cs typeface="Calibri"/>
              <a:sym typeface="Calibri"/>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As managers, there are different styles of delegating. Intercultural conflict occurs when the delegation style of the manager is not aligned with what the employee expects. Awareness is the first step. </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What’s your delegation style? </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Our culture depends how we behave. Our delegation style is affected by our cultural values.</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What is your delegation style?</a:t>
            </a:r>
            <a:endParaRPr sz="1800">
              <a:latin typeface="Calibri"/>
              <a:ea typeface="Calibri"/>
              <a:cs typeface="Calibri"/>
              <a:sym typeface="Calibri"/>
            </a:endParaRPr>
          </a:p>
          <a:p>
            <a:pPr marL="342900" marR="2162810" lvl="0" indent="-342900" algn="l" rtl="0">
              <a:lnSpc>
                <a:spcPct val="130000"/>
              </a:lnSpc>
              <a:spcBef>
                <a:spcPts val="800"/>
              </a:spcBef>
              <a:spcAft>
                <a:spcPts val="0"/>
              </a:spcAft>
              <a:buClr>
                <a:schemeClr val="dk1"/>
              </a:buClr>
              <a:buSzPts val="1800"/>
              <a:buFont typeface="Arial"/>
              <a:buChar char="•"/>
            </a:pPr>
            <a:r>
              <a:rPr lang="en-US" sz="1800">
                <a:latin typeface="Calibri"/>
                <a:ea typeface="Calibri"/>
                <a:cs typeface="Calibri"/>
                <a:sym typeface="Calibri"/>
              </a:rPr>
              <a:t>Good teamwork and leadership in Canada means understanding and working with the cultural values and cultural personalities around you. </a:t>
            </a:r>
            <a:endParaRPr sz="1800">
              <a:latin typeface="Calibri"/>
              <a:ea typeface="Calibri"/>
              <a:cs typeface="Calibri"/>
              <a:sym typeface="Calibri"/>
            </a:endParaRPr>
          </a:p>
          <a:p>
            <a:pPr marL="342900" marR="2162810" lvl="0" indent="-342900" algn="l" rtl="0">
              <a:lnSpc>
                <a:spcPct val="130000"/>
              </a:lnSpc>
              <a:spcBef>
                <a:spcPts val="800"/>
              </a:spcBef>
              <a:spcAft>
                <a:spcPts val="0"/>
              </a:spcAft>
              <a:buClr>
                <a:schemeClr val="dk1"/>
              </a:buClr>
              <a:buSzPts val="1800"/>
              <a:buFont typeface="Arial"/>
              <a:buChar char="•"/>
            </a:pPr>
            <a:r>
              <a:rPr lang="en-US" sz="1800">
                <a:latin typeface="Calibri"/>
                <a:ea typeface="Calibri"/>
                <a:cs typeface="Calibri"/>
                <a:sym typeface="Calibri"/>
              </a:rPr>
              <a:t>Therefore, we need to understand that the way we lead is fundamentally interconnected with the way we delegate, and all that flows directly from how hierarchical or egalitarian the society is.</a:t>
            </a:r>
            <a:endParaRPr sz="1800">
              <a:latin typeface="Calibri"/>
              <a:ea typeface="Calibri"/>
              <a:cs typeface="Calibri"/>
              <a:sym typeface="Calibri"/>
            </a:endParaRPr>
          </a:p>
          <a:p>
            <a:pPr marL="342900" marR="2162810" lvl="0" indent="-342900" algn="l" rtl="0">
              <a:lnSpc>
                <a:spcPct val="130000"/>
              </a:lnSpc>
              <a:spcBef>
                <a:spcPts val="800"/>
              </a:spcBef>
              <a:spcAft>
                <a:spcPts val="0"/>
              </a:spcAft>
              <a:buClr>
                <a:schemeClr val="dk1"/>
              </a:buClr>
              <a:buSzPts val="1800"/>
              <a:buFont typeface="Arial"/>
              <a:buChar char="•"/>
            </a:pPr>
            <a:r>
              <a:rPr lang="en-US" sz="1800">
                <a:latin typeface="Calibri"/>
                <a:ea typeface="Calibri"/>
                <a:cs typeface="Calibri"/>
                <a:sym typeface="Calibri"/>
              </a:rPr>
              <a:t>This means we need to be more focused on what our individual style is and realize that just because we prefer to be led or delegated a certain way, doesn’t mean the other person will be at all aligned.</a:t>
            </a:r>
            <a:endParaRPr sz="1800">
              <a:latin typeface="Calibri"/>
              <a:ea typeface="Calibri"/>
              <a:cs typeface="Calibri"/>
              <a:sym typeface="Calibri"/>
            </a:endParaRPr>
          </a:p>
          <a:p>
            <a:pPr marL="342900" marR="2162810" lvl="0" indent="-342900" algn="l" rtl="0">
              <a:lnSpc>
                <a:spcPct val="130000"/>
              </a:lnSpc>
              <a:spcBef>
                <a:spcPts val="800"/>
              </a:spcBef>
              <a:spcAft>
                <a:spcPts val="0"/>
              </a:spcAft>
              <a:buClr>
                <a:schemeClr val="dk1"/>
              </a:buClr>
              <a:buSzPts val="1800"/>
              <a:buFont typeface="Arial"/>
              <a:buChar char="•"/>
            </a:pPr>
            <a:r>
              <a:rPr lang="en-US" sz="1800">
                <a:latin typeface="Calibri"/>
                <a:ea typeface="Calibri"/>
                <a:cs typeface="Calibri"/>
                <a:sym typeface="Calibri"/>
              </a:rPr>
              <a:t>Therefore, if you’re dealing with someone more hierarchical (either as your boss or your employee) you’ll need to appreciate that they’re used to a much more detailed flow of instructions coming from the boss to the employee, with far less room for the employee to show initiative.</a:t>
            </a:r>
            <a:endParaRPr sz="1800">
              <a:latin typeface="Calibri"/>
              <a:ea typeface="Calibri"/>
              <a:cs typeface="Calibri"/>
              <a:sym typeface="Calibri"/>
            </a:endParaRPr>
          </a:p>
          <a:p>
            <a:pPr marL="342900" marR="2162810" lvl="0" indent="-342900" algn="l" rtl="0">
              <a:lnSpc>
                <a:spcPct val="130000"/>
              </a:lnSpc>
              <a:spcBef>
                <a:spcPts val="800"/>
              </a:spcBef>
              <a:spcAft>
                <a:spcPts val="0"/>
              </a:spcAft>
              <a:buClr>
                <a:schemeClr val="dk1"/>
              </a:buClr>
              <a:buSzPts val="1800"/>
              <a:buFont typeface="Arial"/>
              <a:buChar char="•"/>
            </a:pPr>
            <a:r>
              <a:rPr lang="en-US" sz="1800">
                <a:latin typeface="Calibri"/>
                <a:ea typeface="Calibri"/>
                <a:cs typeface="Calibri"/>
                <a:sym typeface="Calibri"/>
              </a:rPr>
              <a:t>Conversely, dealing with someone more egalitarian means you’ll need to appreciate that generally the boss gives, at best, end goals, and there’s a fundamental expectation for the employee to use initiative, problem-solving etc.</a:t>
            </a:r>
            <a:endParaRPr sz="1800">
              <a:latin typeface="Calibri"/>
              <a:ea typeface="Calibri"/>
              <a:cs typeface="Calibri"/>
              <a:sym typeface="Calibri"/>
            </a:endParaRPr>
          </a:p>
          <a:p>
            <a:pPr marL="342900" marR="2162810" lvl="0" indent="-342900" algn="l" rtl="0">
              <a:lnSpc>
                <a:spcPct val="130000"/>
              </a:lnSpc>
              <a:spcBef>
                <a:spcPts val="800"/>
              </a:spcBef>
              <a:spcAft>
                <a:spcPts val="0"/>
              </a:spcAft>
              <a:buClr>
                <a:schemeClr val="dk1"/>
              </a:buClr>
              <a:buSzPts val="1800"/>
              <a:buFont typeface="Arial"/>
              <a:buChar char="•"/>
            </a:pPr>
            <a:r>
              <a:rPr lang="en-US" sz="1800">
                <a:latin typeface="Calibri"/>
                <a:ea typeface="Calibri"/>
                <a:cs typeface="Calibri"/>
                <a:sym typeface="Calibri"/>
              </a:rPr>
              <a:t>If that difference isn’t a fit for the current situation, then you’re going to have to decide if you’re going to either change the way things are done or keep it the same and specifically train the individual to work differently.</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Summary</a:t>
            </a:r>
            <a:endParaRPr sz="1800">
              <a:latin typeface="Calibri"/>
              <a:ea typeface="Calibri"/>
              <a:cs typeface="Calibri"/>
              <a:sym typeface="Calibri"/>
            </a:endParaRPr>
          </a:p>
          <a:p>
            <a:pPr marL="342900" marR="2162810" lvl="0" indent="-342900" algn="l" rtl="0">
              <a:lnSpc>
                <a:spcPct val="130000"/>
              </a:lnSpc>
              <a:spcBef>
                <a:spcPts val="800"/>
              </a:spcBef>
              <a:spcAft>
                <a:spcPts val="0"/>
              </a:spcAft>
              <a:buClr>
                <a:schemeClr val="dk1"/>
              </a:buClr>
              <a:buSzPts val="1800"/>
              <a:buFont typeface="Arial"/>
              <a:buChar char="•"/>
            </a:pPr>
            <a:r>
              <a:rPr lang="en-US" sz="1800">
                <a:latin typeface="Calibri"/>
                <a:ea typeface="Calibri"/>
                <a:cs typeface="Calibri"/>
                <a:sym typeface="Calibri"/>
              </a:rPr>
              <a:t>As with all cross-cultural dealings, know your style, and understand what’s driving the other styles and clearly communicate the two. Where possible, delegate in the method that works for them.</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Source: From NBMC Presenters Manual, p. 53: (permission granted on November 17, 2021 by Justin Ryan via email)</a:t>
            </a:r>
            <a:endParaRPr sz="1800">
              <a:latin typeface="Calibri"/>
              <a:ea typeface="Calibri"/>
              <a:cs typeface="Calibri"/>
              <a:sym typeface="Calibri"/>
            </a:endParaRPr>
          </a:p>
          <a:p>
            <a:pPr marL="0" marR="0" lvl="0" indent="0" algn="l" rtl="0">
              <a:lnSpc>
                <a:spcPct val="100000"/>
              </a:lnSpc>
              <a:spcBef>
                <a:spcPts val="800"/>
              </a:spcBef>
              <a:spcAft>
                <a:spcPts val="0"/>
              </a:spcAft>
              <a:buClr>
                <a:schemeClr val="dk1"/>
              </a:buClr>
              <a:buSzPts val="1200"/>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0" u="none" strike="noStrike" cap="none">
              <a:solidFill>
                <a:srgbClr val="000000"/>
              </a:solidFill>
              <a:latin typeface="Calibri"/>
              <a:ea typeface="Calibri"/>
              <a:cs typeface="Calibri"/>
              <a:sym typeface="Calibri"/>
            </a:endParaRPr>
          </a:p>
          <a:p>
            <a:pPr marL="0" lvl="0" indent="0" algn="l" rtl="0">
              <a:spcBef>
                <a:spcPts val="0"/>
              </a:spcBef>
              <a:spcAft>
                <a:spcPts val="0"/>
              </a:spcAft>
              <a:buNone/>
            </a:pPr>
            <a:endParaRPr/>
          </a:p>
        </p:txBody>
      </p:sp>
      <p:sp>
        <p:nvSpPr>
          <p:cNvPr id="633" name="Google Shape;63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b="1">
                <a:latin typeface="Calibri"/>
                <a:ea typeface="Calibri"/>
                <a:cs typeface="Calibri"/>
                <a:sym typeface="Calibri"/>
              </a:rPr>
              <a:t>Time is Money</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People like events to happen in order. They place a high value on punctuality, planning (and sticking to your plans), and staying on schedule. In this culture, "time is money," and people don't appreciate it when their schedule is thrown off.</a:t>
            </a:r>
            <a:endParaRPr/>
          </a:p>
          <a:p>
            <a:pPr marL="342900" marR="2162810" lvl="0" indent="-342900" algn="l" rtl="0">
              <a:lnSpc>
                <a:spcPct val="130000"/>
              </a:lnSpc>
              <a:spcBef>
                <a:spcPts val="800"/>
              </a:spcBef>
              <a:spcAft>
                <a:spcPts val="0"/>
              </a:spcAft>
              <a:buClr>
                <a:schemeClr val="dk1"/>
              </a:buClr>
              <a:buSzPts val="1800"/>
              <a:buFont typeface="Noto Sans Symbols"/>
              <a:buChar char="∙"/>
            </a:pPr>
            <a:r>
              <a:rPr lang="en-US" sz="1800">
                <a:latin typeface="Calibri"/>
                <a:ea typeface="Calibri"/>
                <a:cs typeface="Calibri"/>
                <a:sym typeface="Calibri"/>
              </a:rPr>
              <a:t>Focus on one activity or project at a time.</a:t>
            </a:r>
            <a:endParaRPr/>
          </a:p>
          <a:p>
            <a:pPr marL="342900" marR="2162810" lvl="0" indent="-342900" algn="l" rtl="0">
              <a:lnSpc>
                <a:spcPct val="130000"/>
              </a:lnSpc>
              <a:spcBef>
                <a:spcPts val="800"/>
              </a:spcBef>
              <a:spcAft>
                <a:spcPts val="0"/>
              </a:spcAft>
              <a:buClr>
                <a:schemeClr val="dk1"/>
              </a:buClr>
              <a:buSzPts val="1800"/>
              <a:buFont typeface="Noto Sans Symbols"/>
              <a:buChar char="∙"/>
            </a:pPr>
            <a:r>
              <a:rPr lang="en-US" sz="1800">
                <a:latin typeface="Calibri"/>
                <a:ea typeface="Calibri"/>
                <a:cs typeface="Calibri"/>
                <a:sym typeface="Calibri"/>
              </a:rPr>
              <a:t>Be punctual.</a:t>
            </a:r>
            <a:endParaRPr/>
          </a:p>
          <a:p>
            <a:pPr marL="342900" marR="2162810" lvl="0" indent="-342900" algn="l" rtl="0">
              <a:lnSpc>
                <a:spcPct val="130000"/>
              </a:lnSpc>
              <a:spcBef>
                <a:spcPts val="800"/>
              </a:spcBef>
              <a:spcAft>
                <a:spcPts val="0"/>
              </a:spcAft>
              <a:buClr>
                <a:schemeClr val="dk1"/>
              </a:buClr>
              <a:buSzPts val="1800"/>
              <a:buFont typeface="Noto Sans Symbols"/>
              <a:buChar char="∙"/>
            </a:pPr>
            <a:r>
              <a:rPr lang="en-US" sz="1800">
                <a:latin typeface="Calibri"/>
                <a:ea typeface="Calibri"/>
                <a:cs typeface="Calibri"/>
                <a:sym typeface="Calibri"/>
              </a:rPr>
              <a:t>Keep to deadlines.</a:t>
            </a:r>
            <a:endParaRPr/>
          </a:p>
          <a:p>
            <a:pPr marL="342900" marR="2162810" lvl="0" indent="-342900" algn="l" rtl="0">
              <a:lnSpc>
                <a:spcPct val="130000"/>
              </a:lnSpc>
              <a:spcBef>
                <a:spcPts val="800"/>
              </a:spcBef>
              <a:spcAft>
                <a:spcPts val="0"/>
              </a:spcAft>
              <a:buClr>
                <a:schemeClr val="dk1"/>
              </a:buClr>
              <a:buSzPts val="1800"/>
              <a:buFont typeface="Noto Sans Symbols"/>
              <a:buChar char="∙"/>
            </a:pPr>
            <a:r>
              <a:rPr lang="en-US" sz="1800">
                <a:latin typeface="Calibri"/>
                <a:ea typeface="Calibri"/>
                <a:cs typeface="Calibri"/>
                <a:sym typeface="Calibri"/>
              </a:rPr>
              <a:t>Set clear deadlines.</a:t>
            </a:r>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Time is fluid</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People see the past, present, and future as interwoven periods. They often work on several projects at once, and view plans and commitments as flexible.</a:t>
            </a:r>
            <a:endParaRPr/>
          </a:p>
          <a:p>
            <a:pPr marL="342900" marR="2162810" lvl="0" indent="-342900" algn="l" rtl="0">
              <a:lnSpc>
                <a:spcPct val="130000"/>
              </a:lnSpc>
              <a:spcBef>
                <a:spcPts val="800"/>
              </a:spcBef>
              <a:spcAft>
                <a:spcPts val="0"/>
              </a:spcAft>
              <a:buClr>
                <a:schemeClr val="dk1"/>
              </a:buClr>
              <a:buSzPts val="1800"/>
              <a:buFont typeface="Noto Sans Symbols"/>
              <a:buChar char="∙"/>
            </a:pPr>
            <a:r>
              <a:rPr lang="en-US" sz="1800">
                <a:latin typeface="Calibri"/>
                <a:ea typeface="Calibri"/>
                <a:cs typeface="Calibri"/>
                <a:sym typeface="Calibri"/>
              </a:rPr>
              <a:t>Be flexible in how you approach work.</a:t>
            </a:r>
            <a:endParaRPr/>
          </a:p>
          <a:p>
            <a:pPr marL="342900" marR="2162810" lvl="0" indent="-342900" algn="l" rtl="0">
              <a:lnSpc>
                <a:spcPct val="130000"/>
              </a:lnSpc>
              <a:spcBef>
                <a:spcPts val="800"/>
              </a:spcBef>
              <a:spcAft>
                <a:spcPts val="0"/>
              </a:spcAft>
              <a:buClr>
                <a:schemeClr val="dk1"/>
              </a:buClr>
              <a:buSzPts val="1800"/>
              <a:buFont typeface="Noto Sans Symbols"/>
              <a:buChar char="∙"/>
            </a:pPr>
            <a:r>
              <a:rPr lang="en-US" sz="1800">
                <a:latin typeface="Calibri"/>
                <a:ea typeface="Calibri"/>
                <a:cs typeface="Calibri"/>
                <a:sym typeface="Calibri"/>
              </a:rPr>
              <a:t>Allow people to be flexible on tasks and projects, where possible.</a:t>
            </a:r>
            <a:endParaRPr/>
          </a:p>
          <a:p>
            <a:pPr marL="0" lvl="0" indent="0" algn="l" rtl="0">
              <a:spcBef>
                <a:spcPts val="800"/>
              </a:spcBef>
              <a:spcAft>
                <a:spcPts val="0"/>
              </a:spcAft>
              <a:buNone/>
            </a:pPr>
            <a:r>
              <a:rPr lang="en-US" sz="1800">
                <a:latin typeface="Calibri"/>
                <a:ea typeface="Calibri"/>
                <a:cs typeface="Calibri"/>
                <a:sym typeface="Calibri"/>
              </a:rPr>
              <a:t>Highlight the importance of punctuality and deadlines if these are key to meeting objectives.</a:t>
            </a:r>
            <a:endParaRPr/>
          </a:p>
        </p:txBody>
      </p:sp>
      <p:sp>
        <p:nvSpPr>
          <p:cNvPr id="649" name="Google Shape;64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People have felt the difference in need for personal space. This is just to raise awareness.</a:t>
            </a:r>
            <a:endParaRPr/>
          </a:p>
        </p:txBody>
      </p:sp>
      <p:sp>
        <p:nvSpPr>
          <p:cNvPr id="681" name="Google Shape;68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People have different communication styles.</a:t>
            </a:r>
            <a:endParaRPr/>
          </a:p>
        </p:txBody>
      </p:sp>
      <p:sp>
        <p:nvSpPr>
          <p:cNvPr id="713" name="Google Shape;71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Summary of cultural value dimensions. You can mention that there are many more, but this is a good start.</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You can add your favorite cultural dimensions as you see them fit.</a:t>
            </a:r>
            <a:endParaRPr/>
          </a:p>
          <a:p>
            <a:pPr marL="0" lvl="0" indent="0" algn="l" rtl="0">
              <a:spcBef>
                <a:spcPts val="800"/>
              </a:spcBef>
              <a:spcAft>
                <a:spcPts val="0"/>
              </a:spcAft>
              <a:buNone/>
            </a:pPr>
            <a:endParaRPr/>
          </a:p>
        </p:txBody>
      </p:sp>
      <p:sp>
        <p:nvSpPr>
          <p:cNvPr id="745" name="Google Shape;745;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100" b="1">
                <a:latin typeface="Calibri"/>
                <a:ea typeface="Calibri"/>
                <a:cs typeface="Calibri"/>
                <a:sym typeface="Calibri"/>
              </a:rPr>
              <a:t>Objective</a:t>
            </a:r>
            <a:r>
              <a:rPr lang="en-US" sz="1100">
                <a:latin typeface="Calibri"/>
                <a:ea typeface="Calibri"/>
                <a:cs typeface="Calibri"/>
                <a:sym typeface="Calibri"/>
              </a:rPr>
              <a:t>: This is an opportunity to apply the heightened awareness of cultural differences to the workplace. </a:t>
            </a:r>
            <a:endParaRPr/>
          </a:p>
          <a:p>
            <a:pPr marL="0" marR="2162810" lvl="0" indent="0" algn="l" rtl="0">
              <a:lnSpc>
                <a:spcPct val="130000"/>
              </a:lnSpc>
              <a:spcBef>
                <a:spcPts val="800"/>
              </a:spcBef>
              <a:spcAft>
                <a:spcPts val="0"/>
              </a:spcAft>
              <a:buNone/>
            </a:pPr>
            <a:r>
              <a:rPr lang="en-US" sz="1100">
                <a:latin typeface="Calibri"/>
                <a:ea typeface="Calibri"/>
                <a:cs typeface="Calibri"/>
                <a:sym typeface="Calibri"/>
              </a:rPr>
              <a:t>When your participants come up with their typical conflict situations, make note of them for later in the course. Don’t feel pressure to resolve the conflict for them.</a:t>
            </a:r>
            <a:endParaRPr/>
          </a:p>
          <a:p>
            <a:pPr marL="0" marR="2162810" lvl="0" indent="0" algn="l" rtl="0">
              <a:lnSpc>
                <a:spcPct val="130000"/>
              </a:lnSpc>
              <a:spcBef>
                <a:spcPts val="800"/>
              </a:spcBef>
              <a:spcAft>
                <a:spcPts val="0"/>
              </a:spcAft>
              <a:buNone/>
            </a:pPr>
            <a:r>
              <a:rPr lang="en-US" sz="1100">
                <a:latin typeface="Calibri"/>
                <a:ea typeface="Calibri"/>
                <a:cs typeface="Calibri"/>
                <a:sym typeface="Calibri"/>
              </a:rPr>
              <a:t>This course is providing perspective. It does not provide recipes for how to resolve or avoid intercultural conflict.</a:t>
            </a:r>
            <a:endParaRPr/>
          </a:p>
          <a:p>
            <a:pPr marL="226695" marR="2162810" lvl="0" indent="-226695" algn="l" rtl="0">
              <a:lnSpc>
                <a:spcPct val="130000"/>
              </a:lnSpc>
              <a:spcBef>
                <a:spcPts val="800"/>
              </a:spcBef>
              <a:spcAft>
                <a:spcPts val="0"/>
              </a:spcAft>
              <a:buNone/>
            </a:pPr>
            <a:r>
              <a:rPr lang="en-US" sz="1100">
                <a:latin typeface="Calibri"/>
                <a:ea typeface="Calibri"/>
                <a:cs typeface="Calibri"/>
                <a:sym typeface="Calibri"/>
              </a:rPr>
              <a:t>Cultural values determine</a:t>
            </a:r>
            <a:endParaRPr/>
          </a:p>
          <a:p>
            <a:pPr marL="226695" marR="2162810" lvl="0" indent="0" algn="l" rtl="0">
              <a:lnSpc>
                <a:spcPct val="130000"/>
              </a:lnSpc>
              <a:spcBef>
                <a:spcPts val="800"/>
              </a:spcBef>
              <a:spcAft>
                <a:spcPts val="0"/>
              </a:spcAft>
              <a:buNone/>
            </a:pPr>
            <a:r>
              <a:rPr lang="en-US" sz="1100">
                <a:latin typeface="Calibri"/>
                <a:ea typeface="Calibri"/>
                <a:cs typeface="Calibri"/>
                <a:sym typeface="Calibri"/>
              </a:rPr>
              <a:t>How employees relate to you</a:t>
            </a:r>
            <a:endParaRPr/>
          </a:p>
          <a:p>
            <a:pPr marL="742950" marR="2162810" lvl="1" indent="-285750" algn="l" rtl="0">
              <a:lnSpc>
                <a:spcPct val="130000"/>
              </a:lnSpc>
              <a:spcBef>
                <a:spcPts val="800"/>
              </a:spcBef>
              <a:spcAft>
                <a:spcPts val="0"/>
              </a:spcAft>
              <a:buClr>
                <a:schemeClr val="dk1"/>
              </a:buClr>
              <a:buSzPts val="1100"/>
              <a:buFont typeface="Times New Roman"/>
              <a:buChar char="-"/>
            </a:pPr>
            <a:r>
              <a:rPr lang="en-US" sz="1100">
                <a:latin typeface="Calibri"/>
                <a:ea typeface="Calibri"/>
                <a:cs typeface="Calibri"/>
                <a:sym typeface="Calibri"/>
              </a:rPr>
              <a:t>Level of detail in instructions</a:t>
            </a:r>
            <a:endParaRPr/>
          </a:p>
          <a:p>
            <a:pPr marL="742950" marR="2162810" lvl="1" indent="-285750" algn="l" rtl="0">
              <a:lnSpc>
                <a:spcPct val="130000"/>
              </a:lnSpc>
              <a:spcBef>
                <a:spcPts val="800"/>
              </a:spcBef>
              <a:spcAft>
                <a:spcPts val="0"/>
              </a:spcAft>
              <a:buClr>
                <a:schemeClr val="dk1"/>
              </a:buClr>
              <a:buSzPts val="1100"/>
              <a:buFont typeface="Times New Roman"/>
              <a:buChar char="-"/>
            </a:pPr>
            <a:r>
              <a:rPr lang="en-US" sz="1100">
                <a:latin typeface="Calibri"/>
                <a:ea typeface="Calibri"/>
                <a:cs typeface="Calibri"/>
                <a:sym typeface="Calibri"/>
              </a:rPr>
              <a:t>Direct vs. indirect feedback</a:t>
            </a:r>
            <a:endParaRPr/>
          </a:p>
          <a:p>
            <a:pPr marL="226695" marR="2162810" lvl="0" indent="0" algn="l" rtl="0">
              <a:lnSpc>
                <a:spcPct val="130000"/>
              </a:lnSpc>
              <a:spcBef>
                <a:spcPts val="800"/>
              </a:spcBef>
              <a:spcAft>
                <a:spcPts val="0"/>
              </a:spcAft>
              <a:buNone/>
            </a:pPr>
            <a:r>
              <a:rPr lang="en-US" sz="1100">
                <a:latin typeface="Calibri"/>
                <a:ea typeface="Calibri"/>
                <a:cs typeface="Calibri"/>
                <a:sym typeface="Calibri"/>
              </a:rPr>
              <a:t>How employees relate to their co-workers</a:t>
            </a:r>
            <a:endParaRPr/>
          </a:p>
          <a:p>
            <a:pPr marL="742950" marR="2162810" lvl="1" indent="-285750" algn="l" rtl="0">
              <a:lnSpc>
                <a:spcPct val="130000"/>
              </a:lnSpc>
              <a:spcBef>
                <a:spcPts val="800"/>
              </a:spcBef>
              <a:spcAft>
                <a:spcPts val="0"/>
              </a:spcAft>
              <a:buClr>
                <a:schemeClr val="dk1"/>
              </a:buClr>
              <a:buSzPts val="1100"/>
              <a:buFont typeface="Times New Roman"/>
              <a:buChar char="-"/>
            </a:pPr>
            <a:r>
              <a:rPr lang="en-US" sz="1100">
                <a:latin typeface="Calibri"/>
                <a:ea typeface="Calibri"/>
                <a:cs typeface="Calibri"/>
                <a:sym typeface="Calibri"/>
              </a:rPr>
              <a:t>Resolve conflict</a:t>
            </a:r>
            <a:endParaRPr/>
          </a:p>
          <a:p>
            <a:pPr marL="742950" marR="2162810" lvl="1" indent="-285750" algn="l" rtl="0">
              <a:lnSpc>
                <a:spcPct val="130000"/>
              </a:lnSpc>
              <a:spcBef>
                <a:spcPts val="800"/>
              </a:spcBef>
              <a:spcAft>
                <a:spcPts val="0"/>
              </a:spcAft>
              <a:buClr>
                <a:schemeClr val="dk1"/>
              </a:buClr>
              <a:buSzPts val="1100"/>
              <a:buFont typeface="Times New Roman"/>
              <a:buChar char="-"/>
            </a:pPr>
            <a:r>
              <a:rPr lang="en-US" sz="1100">
                <a:latin typeface="Calibri"/>
                <a:ea typeface="Calibri"/>
                <a:cs typeface="Calibri"/>
                <a:sym typeface="Calibri"/>
              </a:rPr>
              <a:t>Teamwork </a:t>
            </a:r>
            <a:endParaRPr/>
          </a:p>
          <a:p>
            <a:pPr marL="0" marR="2162810" lvl="0" indent="0" algn="l" rtl="0">
              <a:lnSpc>
                <a:spcPct val="130000"/>
              </a:lnSpc>
              <a:spcBef>
                <a:spcPts val="800"/>
              </a:spcBef>
              <a:spcAft>
                <a:spcPts val="0"/>
              </a:spcAft>
              <a:buNone/>
            </a:pPr>
            <a:r>
              <a:rPr lang="en-US" sz="1100">
                <a:latin typeface="Calibri"/>
                <a:ea typeface="Calibri"/>
                <a:cs typeface="Calibri"/>
                <a:sym typeface="Calibri"/>
              </a:rPr>
              <a:t>How you lead</a:t>
            </a:r>
            <a:endParaRPr/>
          </a:p>
          <a:p>
            <a:pPr marL="742950" marR="2162810" lvl="1" indent="-285750" algn="l" rtl="0">
              <a:lnSpc>
                <a:spcPct val="130000"/>
              </a:lnSpc>
              <a:spcBef>
                <a:spcPts val="800"/>
              </a:spcBef>
              <a:spcAft>
                <a:spcPts val="0"/>
              </a:spcAft>
              <a:buClr>
                <a:schemeClr val="dk1"/>
              </a:buClr>
              <a:buSzPts val="1100"/>
              <a:buFont typeface="Times New Roman"/>
              <a:buChar char="-"/>
            </a:pPr>
            <a:r>
              <a:rPr lang="en-US" sz="1100">
                <a:latin typeface="Calibri"/>
                <a:ea typeface="Calibri"/>
                <a:cs typeface="Calibri"/>
                <a:sym typeface="Calibri"/>
              </a:rPr>
              <a:t>your attitude towards differences </a:t>
            </a:r>
            <a:endParaRPr/>
          </a:p>
          <a:p>
            <a:pPr marL="742950" marR="2162810" lvl="1" indent="-285750" algn="l" rtl="0">
              <a:lnSpc>
                <a:spcPct val="130000"/>
              </a:lnSpc>
              <a:spcBef>
                <a:spcPts val="800"/>
              </a:spcBef>
              <a:spcAft>
                <a:spcPts val="0"/>
              </a:spcAft>
              <a:buClr>
                <a:schemeClr val="dk1"/>
              </a:buClr>
              <a:buSzPts val="1100"/>
              <a:buFont typeface="Times New Roman"/>
              <a:buChar char="-"/>
            </a:pPr>
            <a:r>
              <a:rPr lang="en-US" sz="1100">
                <a:latin typeface="Calibri"/>
                <a:ea typeface="Calibri"/>
                <a:cs typeface="Calibri"/>
                <a:sym typeface="Calibri"/>
              </a:rPr>
              <a:t>your mentorship</a:t>
            </a:r>
            <a:endParaRPr/>
          </a:p>
          <a:p>
            <a:pPr marL="0" lvl="0" indent="0" algn="l" rtl="0">
              <a:spcBef>
                <a:spcPts val="800"/>
              </a:spcBef>
              <a:spcAft>
                <a:spcPts val="0"/>
              </a:spcAft>
              <a:buNone/>
            </a:pPr>
            <a:endParaRPr/>
          </a:p>
        </p:txBody>
      </p:sp>
      <p:sp>
        <p:nvSpPr>
          <p:cNvPr id="758" name="Google Shape;75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Objective</a:t>
            </a:r>
            <a:r>
              <a:rPr lang="en-US"/>
              <a:t>: Raise awareness of developing attitudes towards cultural differences.</a:t>
            </a:r>
            <a:endParaRPr/>
          </a:p>
          <a:p>
            <a:pPr marL="0" lvl="0" indent="0" algn="l" rtl="0">
              <a:spcBef>
                <a:spcPts val="0"/>
              </a:spcBef>
              <a:spcAft>
                <a:spcPts val="0"/>
              </a:spcAft>
              <a:buNone/>
            </a:pPr>
            <a:endParaRPr/>
          </a:p>
          <a:p>
            <a:pPr marL="0" lvl="0" indent="0" algn="l" rtl="0">
              <a:spcBef>
                <a:spcPts val="0"/>
              </a:spcBef>
              <a:spcAft>
                <a:spcPts val="0"/>
              </a:spcAft>
              <a:buNone/>
            </a:pPr>
            <a:r>
              <a:rPr lang="en-US"/>
              <a:t>Denial to Minimization: I treat people like I want to be treated! – I am more fearful than curious about cultural differences.</a:t>
            </a:r>
            <a:endParaRPr/>
          </a:p>
          <a:p>
            <a:pPr marL="0" lvl="0" indent="0" algn="l" rtl="0">
              <a:spcBef>
                <a:spcPts val="0"/>
              </a:spcBef>
              <a:spcAft>
                <a:spcPts val="0"/>
              </a:spcAft>
              <a:buNone/>
            </a:pPr>
            <a:endParaRPr/>
          </a:p>
          <a:p>
            <a:pPr marL="0" lvl="0" indent="0" algn="l" rtl="0">
              <a:spcBef>
                <a:spcPts val="0"/>
              </a:spcBef>
              <a:spcAft>
                <a:spcPts val="0"/>
              </a:spcAft>
              <a:buNone/>
            </a:pPr>
            <a:r>
              <a:rPr lang="en-US"/>
              <a:t>Acceptance and Adaptation: I treat people like they want to be treated! – I am more curious than fearful of cultural differences.</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Denial (ethnocentric perspective)</a:t>
            </a:r>
            <a:endParaRPr/>
          </a:p>
          <a:p>
            <a:pPr marL="0" lvl="0" indent="0" algn="l" rtl="0">
              <a:spcBef>
                <a:spcPts val="0"/>
              </a:spcBef>
              <a:spcAft>
                <a:spcPts val="0"/>
              </a:spcAft>
              <a:buNone/>
            </a:pPr>
            <a:r>
              <a:rPr lang="en-US"/>
              <a:t>Yes, people are different the same way my neighbour is different from me. For example, there are extroverts and introverts and that's no different when we deal with newcomer employees. As long as we speak the same language, we will figure out how to best work together.</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Polarization (ethnocentric perspective)</a:t>
            </a:r>
            <a:endParaRPr/>
          </a:p>
          <a:p>
            <a:pPr marL="0" lvl="0" indent="0" algn="l" rtl="0">
              <a:spcBef>
                <a:spcPts val="0"/>
              </a:spcBef>
              <a:spcAft>
                <a:spcPts val="0"/>
              </a:spcAft>
              <a:buNone/>
            </a:pPr>
            <a:r>
              <a:rPr lang="en-US"/>
              <a:t>There is just one way of doing business, and we all want the same thing, i.e. be successful at what we do. In polarization, we have learned that there is something different about people coming from India, The Philippines, African countries, or China. At times, some of the newcomer employees are very needy when it comes to giving instructions. They ask a lot of questions. Also, people tend to want to stick around each other and speak their language. It’s disruptive to working in a team; however, I guess there are some differences between us and them, and we just have to teach them how to do business here in Canada.</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Minimization (transition from ethnocentric to intercultural perspective)</a:t>
            </a:r>
            <a:endParaRPr/>
          </a:p>
          <a:p>
            <a:pPr marL="0" lvl="0" indent="0" algn="l" rtl="0">
              <a:spcBef>
                <a:spcPts val="0"/>
              </a:spcBef>
              <a:spcAft>
                <a:spcPts val="0"/>
              </a:spcAft>
              <a:buNone/>
            </a:pPr>
            <a:r>
              <a:rPr lang="en-US"/>
              <a:t>There are differences among all of us, but as long as we stick to our common goal, we will be able to build on our similarities. We want the same things such as a meaningful job, doing well at work, and getting tasks done. After all, we are all humans, but we all must follow the rules. </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Acceptance (Intercultural Perspective in the making)</a:t>
            </a:r>
            <a:endParaRPr/>
          </a:p>
          <a:p>
            <a:pPr marL="0" lvl="0" indent="0" algn="l" rtl="0">
              <a:spcBef>
                <a:spcPts val="0"/>
              </a:spcBef>
              <a:spcAft>
                <a:spcPts val="0"/>
              </a:spcAft>
              <a:buNone/>
            </a:pPr>
            <a:r>
              <a:rPr lang="en-US"/>
              <a:t>I have learned through training and experience that managing people from different cultural backgrounds comes with challenges. These challenges may originate from cultural differences. I know that we are similar in many ways; however, I have become curious about exploring cultural differences. In particular, I am curious to learn how these different ways to work and interact with others add new perspectives. I don't feel threatened by the differences; however, I need assistance in making sense of them.</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Adaptation (Intercultural Perspective)</a:t>
            </a:r>
            <a:endParaRPr/>
          </a:p>
          <a:p>
            <a:pPr marL="0" lvl="0" indent="0" algn="l" rtl="0">
              <a:spcBef>
                <a:spcPts val="0"/>
              </a:spcBef>
              <a:spcAft>
                <a:spcPts val="0"/>
              </a:spcAft>
              <a:buNone/>
            </a:pPr>
            <a:r>
              <a:rPr lang="en-US"/>
              <a:t>I'm embracing cultural differences to include and engage people of different values and perspectives because it is an essential ingredient to my individual and my business’ success. I've learned basic understanding of how cultural differences cause different types of behaviour. Thanks to training, coaching, and exchanging ideas with other businesses dedicated to creating a welcoming workplace environment, I am adopting strategies to allow newcomer employees to bring their full self to work. My business is built on the benefits of bringing multiple perspectives together.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65" name="Google Shape;765;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Start interacting from the start.  If you’ve had problems engaging people in your sessions in the past, interaction may be key to fixing that.  It helps pull in your participants and sets the stage for an interactive and engaging workshop.</a:t>
            </a:r>
            <a:endParaRPr/>
          </a:p>
          <a:p>
            <a:pPr marL="0" lvl="0" indent="0" algn="l" rtl="0">
              <a:spcBef>
                <a:spcPts val="0"/>
              </a:spcBef>
              <a:spcAft>
                <a:spcPts val="0"/>
              </a:spcAft>
              <a:buNone/>
            </a:pPr>
            <a:endParaRPr/>
          </a:p>
        </p:txBody>
      </p:sp>
      <p:sp>
        <p:nvSpPr>
          <p:cNvPr id="140" name="Google Shape;14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1">
                <a:latin typeface="Calibri"/>
                <a:ea typeface="Calibri"/>
                <a:cs typeface="Calibri"/>
                <a:sym typeface="Calibri"/>
              </a:rPr>
              <a:t>Objective</a:t>
            </a:r>
            <a:r>
              <a:rPr lang="en-US" sz="1800">
                <a:latin typeface="Calibri"/>
                <a:ea typeface="Calibri"/>
                <a:cs typeface="Calibri"/>
                <a:sym typeface="Calibri"/>
              </a:rPr>
              <a:t>: Ask employers to put themselves in their employees’ shoes. What would they tell their employees when they heard these statements. Your participants are leaders within their company. You are providing them with new perspectives.</a:t>
            </a:r>
            <a:endParaRPr sz="1800">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a:t>“Let’s do a quick Myths Buster Quiz!”</a:t>
            </a:r>
            <a:endParaRPr/>
          </a:p>
          <a:p>
            <a:pPr marL="0" lvl="0" indent="0" algn="l" rtl="0">
              <a:spcBef>
                <a:spcPts val="0"/>
              </a:spcBef>
              <a:spcAft>
                <a:spcPts val="0"/>
              </a:spcAft>
              <a:buNone/>
            </a:pPr>
            <a:r>
              <a:rPr lang="en-US"/>
              <a:t>Read out the myths or design an online quiz!</a:t>
            </a:r>
            <a:endParaRPr/>
          </a:p>
          <a:p>
            <a:pPr marL="0" lvl="0" indent="0" algn="l" rtl="0">
              <a:spcBef>
                <a:spcPts val="0"/>
              </a:spcBef>
              <a:spcAft>
                <a:spcPts val="0"/>
              </a:spcAft>
              <a:buNone/>
            </a:pPr>
            <a:endParaRPr/>
          </a:p>
          <a:p>
            <a:pPr marL="0" lvl="0" indent="0" algn="l" rtl="0">
              <a:spcBef>
                <a:spcPts val="0"/>
              </a:spcBef>
              <a:spcAft>
                <a:spcPts val="0"/>
              </a:spcAft>
              <a:buNone/>
            </a:pPr>
            <a:r>
              <a:rPr lang="en-US"/>
              <a:t>Ask participants what they would tell their employees!</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Myths Busting – Could be used for “Thinking out loud” activities</a:t>
            </a:r>
            <a:endParaRPr/>
          </a:p>
          <a:p>
            <a:pPr marL="0" lvl="0" indent="0" algn="l" rtl="0">
              <a:spcBef>
                <a:spcPts val="0"/>
              </a:spcBef>
              <a:spcAft>
                <a:spcPts val="0"/>
              </a:spcAft>
              <a:buNone/>
            </a:pPr>
            <a:r>
              <a:rPr lang="en-US"/>
              <a:t>Myth:	immigrants take jobs away </a:t>
            </a:r>
            <a:endParaRPr/>
          </a:p>
          <a:p>
            <a:pPr marL="0" lvl="0" indent="0" algn="l" rtl="0">
              <a:spcBef>
                <a:spcPts val="0"/>
              </a:spcBef>
              <a:spcAft>
                <a:spcPts val="0"/>
              </a:spcAft>
              <a:buNone/>
            </a:pPr>
            <a:r>
              <a:rPr lang="en-US"/>
              <a:t>Fact: Immigrant secure and create jobs in Atlantic Canada)</a:t>
            </a:r>
            <a:endParaRPr/>
          </a:p>
          <a:p>
            <a:pPr marL="0" lvl="0" indent="0" algn="l" rtl="0">
              <a:spcBef>
                <a:spcPts val="0"/>
              </a:spcBef>
              <a:spcAft>
                <a:spcPts val="0"/>
              </a:spcAft>
              <a:buNone/>
            </a:pPr>
            <a:r>
              <a:rPr lang="en-US"/>
              <a:t>Myth: language barriers are a reflecting of lack of technical skills </a:t>
            </a:r>
            <a:endParaRPr/>
          </a:p>
          <a:p>
            <a:pPr marL="0" lvl="0" indent="0" algn="l" rtl="0">
              <a:spcBef>
                <a:spcPts val="0"/>
              </a:spcBef>
              <a:spcAft>
                <a:spcPts val="0"/>
              </a:spcAft>
              <a:buNone/>
            </a:pPr>
            <a:r>
              <a:rPr lang="en-US"/>
              <a:t>Fact: Language challenges mean the person speaks other language(s) and has experiences that will potentially add to the workplace culture</a:t>
            </a:r>
            <a:endParaRPr/>
          </a:p>
          <a:p>
            <a:pPr marL="0" lvl="0" indent="0" algn="l" rtl="0">
              <a:spcBef>
                <a:spcPts val="0"/>
              </a:spcBef>
              <a:spcAft>
                <a:spcPts val="0"/>
              </a:spcAft>
              <a:buNone/>
            </a:pPr>
            <a:r>
              <a:rPr lang="en-US"/>
              <a:t>Myth: When newcomers speak to another newcomer in their native language they speak badly about the Canadian colleagues </a:t>
            </a:r>
            <a:endParaRPr/>
          </a:p>
          <a:p>
            <a:pPr marL="0" lvl="0" indent="0" algn="l" rtl="0">
              <a:spcBef>
                <a:spcPts val="0"/>
              </a:spcBef>
              <a:spcAft>
                <a:spcPts val="0"/>
              </a:spcAft>
              <a:buNone/>
            </a:pPr>
            <a:r>
              <a:rPr lang="en-US"/>
              <a:t>Fact: Newcomers crave speaking in their own language just to relax their brains and indulge in the feeling of belonging. Topics usually cover personal stories, food, cultural events etc. There is no need to take this exclusion personally. Recognize that speaking in one’s native language feels relaxing and makes newcomers feel more at ease. This is good for the team!</a:t>
            </a:r>
            <a:endParaRPr/>
          </a:p>
          <a:p>
            <a:pPr marL="0" lvl="0" indent="0" algn="l" rtl="0">
              <a:spcBef>
                <a:spcPts val="0"/>
              </a:spcBef>
              <a:spcAft>
                <a:spcPts val="0"/>
              </a:spcAft>
              <a:buNone/>
            </a:pPr>
            <a:r>
              <a:rPr lang="en-US"/>
              <a:t>Myth: When newcomers arrive late for a meeting, they demonstrate that they disrespect their colleagues/</a:t>
            </a:r>
            <a:endParaRPr/>
          </a:p>
          <a:p>
            <a:pPr marL="0" lvl="0" indent="0" algn="l" rtl="0">
              <a:spcBef>
                <a:spcPts val="0"/>
              </a:spcBef>
              <a:spcAft>
                <a:spcPts val="0"/>
              </a:spcAft>
              <a:buNone/>
            </a:pPr>
            <a:r>
              <a:rPr lang="en-US"/>
              <a:t>Fact: Newcomers have a wide variety of different attitudes towards time. Some think that time is money and will be on time to demonstrate respect, others will value relationships to colleagues and family more than the stress of being on time. However, that is not a conscious decision to disrespect others rather an unconscious behaviour based on the cultural values and beliefs that they grew up with.</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Myth: As AIP employers we do so much admin work and now intercultural learning. It’s loop-sided!</a:t>
            </a:r>
            <a:endParaRPr/>
          </a:p>
          <a:p>
            <a:pPr marL="0" lvl="0" indent="0" algn="l" rtl="0">
              <a:spcBef>
                <a:spcPts val="0"/>
              </a:spcBef>
              <a:spcAft>
                <a:spcPts val="0"/>
              </a:spcAft>
              <a:buNone/>
            </a:pPr>
            <a:r>
              <a:rPr lang="en-US"/>
              <a:t>Fact: Employers need to know that similar support systems are available for newcomers re: learning about Canadian workplace culture.</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We will develop more!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78" name="Google Shape;77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0" name="Google Shape;79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5" name="Google Shape;80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2" name="Google Shape;83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3" name="Google Shape;83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4" name="Google Shape;84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latin typeface="Calibri"/>
                <a:ea typeface="Calibri"/>
                <a:cs typeface="Calibri"/>
                <a:sym typeface="Calibri"/>
              </a:rPr>
              <a:t>Newcomers crave speaking in their own language just to relax their brains and indulge in the feeling of belonging. Topics usually cover personal stories, food, cultural events etc. There is no need to take this exclusion personally. Recognize that speaking in one’s native language feels relaxing and makes newcomers feel more at ease. This is good for the team!</a:t>
            </a:r>
            <a:endParaRPr/>
          </a:p>
        </p:txBody>
      </p:sp>
      <p:sp>
        <p:nvSpPr>
          <p:cNvPr id="860" name="Google Shape;860;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1" name="Google Shape;87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7" name="Google Shape;887;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8" name="Google Shape;898;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 you hear right now? For example, I hear my water kettle boiling. Please share what you hear in the chat.</a:t>
            </a:r>
            <a:endParaRPr/>
          </a:p>
          <a:p>
            <a:pPr marL="0" lvl="0" indent="0" algn="l" rtl="0">
              <a:spcBef>
                <a:spcPts val="0"/>
              </a:spcBef>
              <a:spcAft>
                <a:spcPts val="0"/>
              </a:spcAft>
              <a:buNone/>
            </a:pPr>
            <a:endParaRPr/>
          </a:p>
          <a:p>
            <a:pPr marL="0" lvl="0" indent="0" algn="l" rtl="0">
              <a:spcBef>
                <a:spcPts val="0"/>
              </a:spcBef>
              <a:spcAft>
                <a:spcPts val="0"/>
              </a:spcAft>
              <a:buNone/>
            </a:pPr>
            <a:r>
              <a:rPr lang="en-US"/>
              <a:t>You’re trying to help them identify the distractions around them.</a:t>
            </a:r>
            <a:endParaRPr/>
          </a:p>
          <a:p>
            <a:pPr marL="0" lvl="0" indent="0" algn="l" rtl="0">
              <a:spcBef>
                <a:spcPts val="0"/>
              </a:spcBef>
              <a:spcAft>
                <a:spcPts val="0"/>
              </a:spcAft>
              <a:buNone/>
            </a:pPr>
            <a:endParaRPr/>
          </a:p>
        </p:txBody>
      </p:sp>
      <p:sp>
        <p:nvSpPr>
          <p:cNvPr id="149" name="Google Shape;14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latin typeface="Calibri"/>
                <a:ea typeface="Calibri"/>
                <a:cs typeface="Calibri"/>
                <a:sym typeface="Calibri"/>
              </a:rPr>
              <a:t>Newcomers have a wide variety of different attitudes towards time. Some think that time is money and will be on time to demonstrate respect, others will value relationships to colleagues and family more than the stress of being on time. However, that is not a conscious decision to disrespect others rather an unconscious behaviour based on the cultural values and beliefs that they grew up with.</a:t>
            </a:r>
            <a:endParaRPr/>
          </a:p>
        </p:txBody>
      </p:sp>
      <p:sp>
        <p:nvSpPr>
          <p:cNvPr id="914" name="Google Shape;914;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4" name="Google Shape;92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Feel free to use this template to create your own question with a “reality” answer.</a:t>
            </a:r>
            <a:endParaRPr/>
          </a:p>
        </p:txBody>
      </p:sp>
      <p:sp>
        <p:nvSpPr>
          <p:cNvPr id="925" name="Google Shape;925;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5" name="Google Shape;93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To apply the newly developed awareness, it is impactful to make participants feel how exclusion feels like. </a:t>
            </a:r>
            <a:endParaRPr/>
          </a:p>
          <a:p>
            <a:pPr marL="0" marR="2162810" lvl="0" indent="0" algn="l" rtl="0">
              <a:lnSpc>
                <a:spcPct val="130000"/>
              </a:lnSpc>
              <a:spcBef>
                <a:spcPts val="800"/>
              </a:spcBef>
              <a:spcAft>
                <a:spcPts val="0"/>
              </a:spcAft>
              <a:buNone/>
            </a:pP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You can refer back to that later. No one wants to feel excluded. </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Give an example of hearing about a friend’s wedding and you were not invited. </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Maybe you were not picked for your school’s basketball team.</a:t>
            </a:r>
            <a:endParaRPr/>
          </a:p>
          <a:p>
            <a:pPr marL="0" lvl="0" indent="0" algn="l" rtl="0">
              <a:spcBef>
                <a:spcPts val="800"/>
              </a:spcBef>
              <a:spcAft>
                <a:spcPts val="0"/>
              </a:spcAft>
              <a:buNone/>
            </a:pPr>
            <a:endParaRPr/>
          </a:p>
        </p:txBody>
      </p:sp>
      <p:sp>
        <p:nvSpPr>
          <p:cNvPr id="942" name="Google Shape;942;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This is an exercise in empathy. We want to highlight the amount of work that is required by preparing, moving, and integrating into a new culture. Also, you can highlight that depending on newcomers’’ experience, they will decide to stay or leave for a bigger city. </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You can also emphasize that employees spend a lot of time at work. Therefore, the experience at their workplace has a significant impact on their final decision to stay or move on.</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You can use your own newcomer stories here or tell a story. </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Newcomer Journey</a:t>
            </a:r>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Preparation</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Visa / Application,</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getting family ready, learning English</a:t>
            </a:r>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Immediate</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Housing, furniture, utilities, school registration, getting oriented at work, making new contacts</a:t>
            </a:r>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Integration</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Connect with community, </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building </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relationships</a:t>
            </a:r>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Retention</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Evaluating the experience: good employer 🡪 tell the community 🡪 more potential employees</a:t>
            </a:r>
            <a:endParaRPr/>
          </a:p>
          <a:p>
            <a:pPr marL="0" lvl="0" indent="0" algn="l" rtl="0">
              <a:spcBef>
                <a:spcPts val="800"/>
              </a:spcBef>
              <a:spcAft>
                <a:spcPts val="0"/>
              </a:spcAft>
              <a:buNone/>
            </a:pPr>
            <a:endParaRPr/>
          </a:p>
        </p:txBody>
      </p:sp>
      <p:sp>
        <p:nvSpPr>
          <p:cNvPr id="949" name="Google Shape;949;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a:t>
            </a:r>
            <a:r>
              <a:rPr lang="en-US" sz="1800" b="1">
                <a:latin typeface="Calibri"/>
                <a:ea typeface="Calibri"/>
                <a:cs typeface="Calibri"/>
                <a:sym typeface="Calibri"/>
              </a:rPr>
              <a:t> </a:t>
            </a:r>
            <a:r>
              <a:rPr lang="en-US" sz="1800">
                <a:latin typeface="Calibri"/>
                <a:ea typeface="Calibri"/>
                <a:cs typeface="Calibri"/>
                <a:sym typeface="Calibri"/>
              </a:rPr>
              <a:t>In addition to the work that comes with the settlement process, this slide highlights the emotional adaptation process called “Culture Shock.” The following slides highlight the complexity of the newcomer journey. </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This information will lead to you promoting your SPO settlement services. Your goal is to create a need from the AIP employers to want to work with you.</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The Phases of Culture Shock</a:t>
            </a:r>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Honeymoon Phase</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Everything is new and exciting. </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Finally arrived! </a:t>
            </a:r>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Culture Shock </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Frustrated, misunderstood, disoriented, feeling cultural differences.</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Small challenges = Big problems. </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No sense of belonging.</a:t>
            </a:r>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Adjustment</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lots of learning how work and relationships are, hopeful again. Join team activities. Develop a new routine.</a:t>
            </a:r>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b="1">
                <a:latin typeface="Calibri"/>
                <a:ea typeface="Calibri"/>
                <a:cs typeface="Calibri"/>
                <a:sym typeface="Calibri"/>
              </a:rPr>
              <a:t>Adaptation</a:t>
            </a: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Feeling comfortable,</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feeling sense of belonging, cultural differences don’t come as a surprise anymore. Build meaningful connections. Confident again.</a:t>
            </a:r>
            <a:endParaRPr/>
          </a:p>
          <a:p>
            <a:pPr marL="0" lvl="0" indent="0" algn="l" rtl="0">
              <a:spcBef>
                <a:spcPts val="800"/>
              </a:spcBef>
              <a:spcAft>
                <a:spcPts val="0"/>
              </a:spcAft>
              <a:buNone/>
            </a:pPr>
            <a:endParaRPr/>
          </a:p>
        </p:txBody>
      </p:sp>
      <p:sp>
        <p:nvSpPr>
          <p:cNvPr id="964" name="Google Shape;964;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2" name="Google Shape;982;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3" name="Google Shape;1003;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5" name="Google Shape;102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Have employers come up with a list of things newcomers struggle (settlement needs) with in each phase.</a:t>
            </a:r>
            <a:endParaRPr/>
          </a:p>
          <a:p>
            <a:pPr marL="0" marR="2162810" lvl="0" indent="0" algn="l" rtl="0">
              <a:lnSpc>
                <a:spcPct val="130000"/>
              </a:lnSpc>
              <a:spcBef>
                <a:spcPts val="800"/>
              </a:spcBef>
              <a:spcAft>
                <a:spcPts val="0"/>
              </a:spcAft>
              <a:buNone/>
            </a:pP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The curves represent the culture shock curve. This is the emotional journey of the newcomer. The different curves demonstrate the different emotional journeys family members are on. The person who works adapts at a certain pace. Children may adapt more rapidly; however, there are many conflict scenarios of children being bullied or discriminated in school (wearing hijab, not speaking English/French well, eating food that smell “funny” etc.) With small kids in kindergarten, language issues can cause anxiety in the children with often delayed speech development. In the long-term, child education can be difficult for parents who raise children that behave differently from what they think is appropriate. </a:t>
            </a:r>
            <a:endParaRPr/>
          </a:p>
          <a:p>
            <a:pPr marL="0" marR="2162810" lvl="0" indent="0" algn="l" rtl="0">
              <a:lnSpc>
                <a:spcPct val="130000"/>
              </a:lnSpc>
              <a:spcBef>
                <a:spcPts val="800"/>
              </a:spcBef>
              <a:spcAft>
                <a:spcPts val="0"/>
              </a:spcAft>
              <a:buNone/>
            </a:pP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Spouses who do not work may experience isolation and a sense of loss. </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Hence: Importance of Settlement Services.</a:t>
            </a:r>
            <a:endParaRPr/>
          </a:p>
          <a:p>
            <a:pPr marL="0" marR="2162810" lvl="0" indent="0" algn="l" rtl="0">
              <a:lnSpc>
                <a:spcPct val="130000"/>
              </a:lnSpc>
              <a:spcBef>
                <a:spcPts val="800"/>
              </a:spcBef>
              <a:spcAft>
                <a:spcPts val="0"/>
              </a:spcAft>
              <a:buNone/>
            </a:pP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Employers come in at different stages in this journey and add to the newcomer experience. Work is an essential need for newcomers. However, the process of obtaining and maintaining work is challenging.</a:t>
            </a:r>
            <a:endParaRPr/>
          </a:p>
          <a:p>
            <a:pPr marL="0" lvl="0" indent="0" algn="l" rtl="0">
              <a:spcBef>
                <a:spcPts val="800"/>
              </a:spcBef>
              <a:spcAft>
                <a:spcPts val="0"/>
              </a:spcAft>
              <a:buNone/>
            </a:pPr>
            <a:endParaRPr/>
          </a:p>
        </p:txBody>
      </p:sp>
      <p:sp>
        <p:nvSpPr>
          <p:cNvPr id="1026" name="Google Shape;1026;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0" name="Google Shape;1050;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else could you be doing right now? For example, I could be checking my emails or write a report. What could you be doing?</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You’re trying to help them identify the distractions inside their heads. ☺  </a:t>
            </a:r>
            <a:endParaRPr/>
          </a:p>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9" name="Google Shape;1069;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5" name="Google Shape;1075;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1" name="Google Shape;1081;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AIP employers have now felt and learned about the complexity of the newcomer journey. Now, we ask them to be leaders and think of one way how they could assist in this process.</a:t>
            </a:r>
            <a:endParaRPr/>
          </a:p>
          <a:p>
            <a:pPr marL="0" lvl="0" indent="0" algn="l" rtl="0">
              <a:spcBef>
                <a:spcPts val="800"/>
              </a:spcBef>
              <a:spcAft>
                <a:spcPts val="0"/>
              </a:spcAft>
              <a:buNone/>
            </a:pPr>
            <a:endParaRPr/>
          </a:p>
        </p:txBody>
      </p:sp>
      <p:sp>
        <p:nvSpPr>
          <p:cNvPr id="1082" name="Google Shape;1082;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8" name="Google Shape;108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4" name="Google Shape;1094;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Promote your settlement services and the benefits of collaboration between you and the AIP employers.</a:t>
            </a:r>
            <a:endParaRPr/>
          </a:p>
          <a:p>
            <a:pPr marL="0" marR="2162810" lvl="0" indent="0" algn="l" rtl="0">
              <a:lnSpc>
                <a:spcPct val="130000"/>
              </a:lnSpc>
              <a:spcBef>
                <a:spcPts val="800"/>
              </a:spcBef>
              <a:spcAft>
                <a:spcPts val="0"/>
              </a:spcAft>
              <a:buNone/>
            </a:pPr>
            <a:endParaRPr sz="1800">
              <a:latin typeface="Calibri"/>
              <a:ea typeface="Calibri"/>
              <a:cs typeface="Calibri"/>
              <a:sym typeface="Calibri"/>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Your chance to </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“If your newcomer employee needs language support, we can help…”</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“If your newcomer employee needs help with…”</a:t>
            </a:r>
            <a:endParaRPr/>
          </a:p>
          <a:p>
            <a:pPr marL="0" lvl="0" indent="0" algn="l" rtl="0">
              <a:spcBef>
                <a:spcPts val="800"/>
              </a:spcBef>
              <a:spcAft>
                <a:spcPts val="0"/>
              </a:spcAft>
              <a:buNone/>
            </a:pPr>
            <a:endParaRPr/>
          </a:p>
        </p:txBody>
      </p:sp>
      <p:sp>
        <p:nvSpPr>
          <p:cNvPr id="1095" name="Google Shape;1095;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4" name="Google Shape;1104;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an AIP designated employer, you are part of a support network for newcomer employees. That means, you are not solely responsible for the settlement needs of newcomers. As we have seen, the SPOs play a critical goal in developing the settlement plan and assist you, the employer, in implementing it. In addition, employers have access to IRCC services through DSC and ACOA.</a:t>
            </a:r>
            <a:endParaRPr/>
          </a:p>
          <a:p>
            <a:pPr marL="0" lvl="0" indent="0" algn="l" rtl="0">
              <a:spcBef>
                <a:spcPts val="0"/>
              </a:spcBef>
              <a:spcAft>
                <a:spcPts val="0"/>
              </a:spcAft>
              <a:buNone/>
            </a:pPr>
            <a:endParaRPr/>
          </a:p>
        </p:txBody>
      </p:sp>
      <p:sp>
        <p:nvSpPr>
          <p:cNvPr id="1105" name="Google Shape;1105;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0" name="Google Shape;1110;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1">
                <a:latin typeface="Calibri"/>
                <a:ea typeface="Calibri"/>
                <a:cs typeface="Calibri"/>
                <a:sym typeface="Calibri"/>
              </a:rPr>
              <a:t>Objective</a:t>
            </a:r>
            <a:r>
              <a:rPr lang="en-US" sz="1800">
                <a:latin typeface="Calibri"/>
                <a:ea typeface="Calibri"/>
                <a:cs typeface="Calibri"/>
                <a:sym typeface="Calibri"/>
              </a:rPr>
              <a:t>: We felt what exclusion felt like. Now, we want to think positive and describe what the picture on the right feels like.</a:t>
            </a:r>
            <a:endParaRPr/>
          </a:p>
          <a:p>
            <a:pPr marL="0" lvl="0" indent="0" algn="l" rtl="0">
              <a:spcBef>
                <a:spcPts val="0"/>
              </a:spcBef>
              <a:spcAft>
                <a:spcPts val="0"/>
              </a:spcAft>
              <a:buNone/>
            </a:pPr>
            <a:endParaRPr/>
          </a:p>
        </p:txBody>
      </p:sp>
      <p:sp>
        <p:nvSpPr>
          <p:cNvPr id="1111" name="Google Shape;1111;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4" name="Google Shape;1194;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Validate what your participants have said previously</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Inclusion has to be intentional.</a:t>
            </a:r>
            <a:endParaRPr/>
          </a:p>
          <a:p>
            <a:pPr marL="0" lvl="0" indent="0" algn="l" rtl="0">
              <a:spcBef>
                <a:spcPts val="800"/>
              </a:spcBef>
              <a:spcAft>
                <a:spcPts val="0"/>
              </a:spcAft>
              <a:buNone/>
            </a:pPr>
            <a:endParaRPr/>
          </a:p>
        </p:txBody>
      </p:sp>
      <p:sp>
        <p:nvSpPr>
          <p:cNvPr id="1195" name="Google Shape;1195;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1" name="Google Shape;1201;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2" name="Google Shape;1202;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8" name="Google Shape;1208;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335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Storytelling is an effective learning tool. Participants will be able to visualize what is happening.</a:t>
            </a:r>
            <a:endParaRPr sz="1800">
              <a:latin typeface="Calibri"/>
              <a:ea typeface="Calibri"/>
              <a:cs typeface="Calibri"/>
              <a:sym typeface="Calibri"/>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Once upon a time, there were six blind men who lived in a small village.</a:t>
            </a:r>
            <a:endParaRPr sz="1800">
              <a:latin typeface="Calibri"/>
              <a:ea typeface="Calibri"/>
              <a:cs typeface="Calibri"/>
              <a:sym typeface="Calibri"/>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One day, a prince from a faraway land rode into the village on the back of an elephant.</a:t>
            </a:r>
            <a:endParaRPr sz="1800">
              <a:latin typeface="Calibri"/>
              <a:ea typeface="Calibri"/>
              <a:cs typeface="Calibri"/>
              <a:sym typeface="Calibri"/>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Nobody in the village had ever heard of an elephant.  What was an elephant?  </a:t>
            </a:r>
            <a:endParaRPr sz="1800">
              <a:latin typeface="Calibri"/>
              <a:ea typeface="Calibri"/>
              <a:cs typeface="Calibri"/>
              <a:sym typeface="Calibri"/>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Each of the men gathered around the prince to try and understand what they couldn’t see.</a:t>
            </a:r>
            <a:endParaRPr sz="1800">
              <a:latin typeface="Calibri"/>
              <a:ea typeface="Calibri"/>
              <a:cs typeface="Calibri"/>
              <a:sym typeface="Calibri"/>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One man approached the elephant and touched its side.  “Ah, this is a wall!” he said.</a:t>
            </a:r>
            <a:endParaRPr sz="1800">
              <a:latin typeface="Calibri"/>
              <a:ea typeface="Calibri"/>
              <a:cs typeface="Calibri"/>
              <a:sym typeface="Calibri"/>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Another approached the elephant and felt its tusk.  “This is round and sharp!  It’s clear that this is a spear.”</a:t>
            </a:r>
            <a:endParaRPr sz="1800">
              <a:latin typeface="Calibri"/>
              <a:ea typeface="Calibri"/>
              <a:cs typeface="Calibri"/>
              <a:sym typeface="Calibri"/>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Another took the elephant’s trunk in its hands and proclaimed “This beast is long and thin.  It’s a snake!”</a:t>
            </a:r>
            <a:endParaRPr sz="1800">
              <a:latin typeface="Calibri"/>
              <a:ea typeface="Calibri"/>
              <a:cs typeface="Calibri"/>
              <a:sym typeface="Calibri"/>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Another felt its knee and said “I’m sure that this is a tree!”</a:t>
            </a:r>
            <a:endParaRPr sz="1800">
              <a:latin typeface="Calibri"/>
              <a:ea typeface="Calibri"/>
              <a:cs typeface="Calibri"/>
              <a:sym typeface="Calibri"/>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The fifth walked up and touched the elephant’s ear.  “This must be a fan!”</a:t>
            </a:r>
            <a:endParaRPr sz="1800">
              <a:latin typeface="Calibri"/>
              <a:ea typeface="Calibri"/>
              <a:cs typeface="Calibri"/>
              <a:sym typeface="Calibri"/>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And the final blind man walked up and felt the elephant’s tale.  “I’m sure that this is a rope.”</a:t>
            </a:r>
            <a:endParaRPr sz="1800">
              <a:latin typeface="Calibri"/>
              <a:ea typeface="Calibri"/>
              <a:cs typeface="Calibri"/>
              <a:sym typeface="Calibri"/>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They broke into an argument.  Each man was sure that they were right.  None would listen to any of these others.  Each was partly right, but all were wrong.  </a:t>
            </a:r>
            <a:endParaRPr sz="1800">
              <a:latin typeface="Calibri"/>
              <a:ea typeface="Calibri"/>
              <a:cs typeface="Calibri"/>
              <a:sym typeface="Calibri"/>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Based on the poem, “The Blind Men and the Elephant” by John Godfrey Saxe (based on a Hindu parable)</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1209" name="Google Shape;1209;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 me know in the chat when you are ready!</a:t>
            </a:r>
            <a:endParaRPr/>
          </a:p>
          <a:p>
            <a:pPr marL="0" lvl="0" indent="0" algn="l" rtl="0">
              <a:spcBef>
                <a:spcPts val="0"/>
              </a:spcBef>
              <a:spcAft>
                <a:spcPts val="0"/>
              </a:spcAft>
              <a:buNone/>
            </a:pPr>
            <a:endParaRPr/>
          </a:p>
          <a:p>
            <a:pPr marL="0" lvl="0" indent="0" algn="l" rtl="0">
              <a:spcBef>
                <a:spcPts val="0"/>
              </a:spcBef>
              <a:spcAft>
                <a:spcPts val="0"/>
              </a:spcAft>
              <a:buNone/>
            </a:pPr>
            <a:r>
              <a:rPr lang="en-US"/>
              <a:t>Help them develop strategies for learning successfully online.</a:t>
            </a:r>
            <a:endParaRPr/>
          </a:p>
          <a:p>
            <a:pPr marL="0" lvl="0" indent="0" algn="l" rtl="0">
              <a:spcBef>
                <a:spcPts val="0"/>
              </a:spcBef>
              <a:spcAft>
                <a:spcPts val="0"/>
              </a:spcAft>
              <a:buNone/>
            </a:pPr>
            <a:endParaRPr/>
          </a:p>
        </p:txBody>
      </p:sp>
      <p:sp>
        <p:nvSpPr>
          <p:cNvPr id="163" name="Google Shape;1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5" name="Google Shape;1215;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335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We want to guide the participants’ critical thinking with these reflection questions. Ultimately, we want the participants to realize that we have prejudices, stereotypes, and biases towards newcomers because we are blind. We cannot see what is below the surface of the cultural iceberg.</a:t>
            </a:r>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In the debrief, validate what everybody is saying and guide them towards the question: Now, we need a tool. What can help us approach complex situations like these?</a:t>
            </a:r>
            <a:endParaRPr/>
          </a:p>
          <a:p>
            <a:pPr marL="0" lvl="0" indent="0" algn="l" rtl="0">
              <a:spcBef>
                <a:spcPts val="800"/>
              </a:spcBef>
              <a:spcAft>
                <a:spcPts val="0"/>
              </a:spcAft>
              <a:buNone/>
            </a:pPr>
            <a:endParaRPr/>
          </a:p>
        </p:txBody>
      </p:sp>
      <p:sp>
        <p:nvSpPr>
          <p:cNvPr id="1216" name="Google Shape;1216;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335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The previous discussion will provoke the questions “But how can we learn all this?” </a:t>
            </a:r>
            <a:endParaRPr sz="1800">
              <a:latin typeface="Calibri"/>
              <a:ea typeface="Calibri"/>
              <a:cs typeface="Calibri"/>
              <a:sym typeface="Calibri"/>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VABB is an inclusive approach – transforming cultural conflict situations into relationship building.</a:t>
            </a:r>
            <a:endParaRPr sz="1800">
              <a:latin typeface="Calibri"/>
              <a:ea typeface="Calibri"/>
              <a:cs typeface="Calibri"/>
              <a:sym typeface="Calibri"/>
            </a:endParaRPr>
          </a:p>
          <a:p>
            <a:pPr marL="0" marR="0" lvl="0" indent="0" algn="l" rtl="0">
              <a:lnSpc>
                <a:spcPct val="100000"/>
              </a:lnSpc>
              <a:spcBef>
                <a:spcPts val="800"/>
              </a:spcBef>
              <a:spcAft>
                <a:spcPts val="0"/>
              </a:spcAft>
              <a:buClr>
                <a:schemeClr val="lt1"/>
              </a:buClr>
              <a:buSzPts val="1200"/>
              <a:buFont typeface="Calibri"/>
              <a:buNone/>
            </a:pPr>
            <a:endParaRPr/>
          </a:p>
          <a:p>
            <a:pPr marL="0" marR="0" lvl="0" indent="0" algn="l" rtl="0">
              <a:lnSpc>
                <a:spcPct val="100000"/>
              </a:lnSpc>
              <a:spcBef>
                <a:spcPts val="0"/>
              </a:spcBef>
              <a:spcAft>
                <a:spcPts val="0"/>
              </a:spcAft>
              <a:buClr>
                <a:schemeClr val="lt1"/>
              </a:buClr>
              <a:buSzPts val="1200"/>
              <a:buFont typeface="Calibri"/>
              <a:buNone/>
            </a:pPr>
            <a:r>
              <a:rPr lang="en-US"/>
              <a:t>VABB is an inclusive approach built on relationships.  It helps us move away from our patterned behaviour, break down our prejudices and create bridges between other cultures and our own.</a:t>
            </a:r>
            <a:endParaRPr/>
          </a:p>
        </p:txBody>
      </p:sp>
      <p:sp>
        <p:nvSpPr>
          <p:cNvPr id="1226" name="Google Shape;1226;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6" name="Google Shape;123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7" name="Google Shape;1237;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2" name="Google Shape;1252;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3" name="Google Shape;1253;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2" name="Google Shape;1262;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3" name="Google Shape;1263;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8" name="Google Shape;1278;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9" name="Google Shape;1279;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0" name="Google Shape;1290;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1">
                <a:latin typeface="Calibri"/>
                <a:ea typeface="Calibri"/>
                <a:cs typeface="Calibri"/>
                <a:sym typeface="Calibri"/>
              </a:rPr>
              <a:t>Objective</a:t>
            </a:r>
            <a:r>
              <a:rPr lang="en-US" sz="1800">
                <a:latin typeface="Calibri"/>
                <a:ea typeface="Calibri"/>
                <a:cs typeface="Calibri"/>
                <a:sym typeface="Calibri"/>
              </a:rPr>
              <a:t>: This is to summarize from the previous exercise what AIP employers can do to build relationships with their newcomer employees.</a:t>
            </a:r>
            <a:endParaRPr/>
          </a:p>
          <a:p>
            <a:pPr marL="0" lvl="0" indent="0" algn="l" rtl="0">
              <a:spcBef>
                <a:spcPts val="0"/>
              </a:spcBef>
              <a:spcAft>
                <a:spcPts val="0"/>
              </a:spcAft>
              <a:buNone/>
            </a:pPr>
            <a:endParaRPr/>
          </a:p>
          <a:p>
            <a:pPr marL="0" lvl="0" indent="0" algn="l" rtl="0">
              <a:spcBef>
                <a:spcPts val="0"/>
              </a:spcBef>
              <a:spcAft>
                <a:spcPts val="0"/>
              </a:spcAft>
              <a:buNone/>
            </a:pPr>
            <a:r>
              <a:rPr lang="en-US"/>
              <a:t>Ask:  How might we work better with those who are more collectivist (see themselves as part of a group)? </a:t>
            </a:r>
            <a:endParaRPr/>
          </a:p>
          <a:p>
            <a:pPr marL="0" lvl="0" indent="0" algn="l" rtl="0">
              <a:spcBef>
                <a:spcPts val="0"/>
              </a:spcBef>
              <a:spcAft>
                <a:spcPts val="0"/>
              </a:spcAft>
              <a:buNone/>
            </a:pPr>
            <a:r>
              <a:rPr lang="en-US"/>
              <a:t>Or those who are more hierarchical (prefer detailed instructions so they know what to do)?</a:t>
            </a:r>
            <a:endParaRPr/>
          </a:p>
          <a:p>
            <a:pPr marL="0" lvl="0" indent="0" algn="l" rtl="0">
              <a:spcBef>
                <a:spcPts val="0"/>
              </a:spcBef>
              <a:spcAft>
                <a:spcPts val="0"/>
              </a:spcAft>
              <a:buNone/>
            </a:pPr>
            <a:endParaRPr/>
          </a:p>
          <a:p>
            <a:pPr marL="133350" marR="2162810" lvl="0" indent="0" algn="l" rtl="0">
              <a:lnSpc>
                <a:spcPct val="130000"/>
              </a:lnSpc>
              <a:spcBef>
                <a:spcPts val="0"/>
              </a:spcBef>
              <a:spcAft>
                <a:spcPts val="0"/>
              </a:spcAft>
              <a:buNone/>
            </a:pPr>
            <a:r>
              <a:rPr lang="en-US" sz="1800">
                <a:latin typeface="Calibri"/>
                <a:ea typeface="Calibri"/>
                <a:cs typeface="Calibri"/>
                <a:sym typeface="Calibri"/>
              </a:rPr>
              <a:t>Be culturally aware – of your own culture and others</a:t>
            </a:r>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If you're making an assumption, ask for clarification</a:t>
            </a:r>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Initiative and independence are individualistic - be more explicit, give often and detailed instructions and feedback</a:t>
            </a:r>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Encourage consultation and collaboration</a:t>
            </a:r>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Focuses on relationships first – newcomer employees need to learn to trust you – therefore 'time is love’</a:t>
            </a:r>
            <a:endParaRPr/>
          </a:p>
          <a:p>
            <a:pPr marL="133350" marR="2162810" lvl="0" indent="0" algn="l" rtl="0">
              <a:lnSpc>
                <a:spcPct val="130000"/>
              </a:lnSpc>
              <a:spcBef>
                <a:spcPts val="800"/>
              </a:spcBef>
              <a:spcAft>
                <a:spcPts val="0"/>
              </a:spcAft>
              <a:buNone/>
            </a:pPr>
            <a:endParaRPr sz="1800">
              <a:latin typeface="Calibri"/>
              <a:ea typeface="Calibri"/>
              <a:cs typeface="Calibri"/>
              <a:sym typeface="Calibri"/>
            </a:endParaRPr>
          </a:p>
          <a:p>
            <a:pPr marL="133350" marR="2162810" lvl="0" indent="0" algn="l" rtl="0">
              <a:lnSpc>
                <a:spcPct val="130000"/>
              </a:lnSpc>
              <a:spcBef>
                <a:spcPts val="800"/>
              </a:spcBef>
              <a:spcAft>
                <a:spcPts val="0"/>
              </a:spcAft>
              <a:buNone/>
            </a:pPr>
            <a:r>
              <a:rPr lang="en-US" sz="1800">
                <a:latin typeface="Calibri"/>
                <a:ea typeface="Calibri"/>
                <a:cs typeface="Calibri"/>
                <a:sym typeface="Calibri"/>
              </a:rPr>
              <a:t>Bridge - </a:t>
            </a: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This Photo</a:t>
            </a:r>
            <a:r>
              <a:rPr lang="en-US" sz="1800">
                <a:latin typeface="Calibri"/>
                <a:ea typeface="Calibri"/>
                <a:cs typeface="Calibri"/>
                <a:sym typeface="Calibri"/>
              </a:rPr>
              <a:t> by Unknown Author is licensed under</a:t>
            </a:r>
            <a:r>
              <a:rPr lang="en-US"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CC BY-SA</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1291" name="Google Shape;1291;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2" name="Google Shape;1302;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are a few:</a:t>
            </a:r>
            <a:endParaRPr/>
          </a:p>
          <a:p>
            <a:pPr marL="0" lvl="0" indent="0" algn="l" rtl="0">
              <a:spcBef>
                <a:spcPts val="0"/>
              </a:spcBef>
              <a:spcAft>
                <a:spcPts val="0"/>
              </a:spcAft>
              <a:buNone/>
            </a:pPr>
            <a:endParaRPr/>
          </a:p>
          <a:p>
            <a:pPr marL="0" lvl="0" indent="0" algn="l" rtl="0">
              <a:spcBef>
                <a:spcPts val="0"/>
              </a:spcBef>
              <a:spcAft>
                <a:spcPts val="0"/>
              </a:spcAft>
              <a:buNone/>
            </a:pPr>
            <a:r>
              <a:rPr lang="en-US"/>
              <a:t>Organize « lunch and learns » to talk about inclusion, equity and dialogue between cultures.</a:t>
            </a:r>
            <a:endParaRPr/>
          </a:p>
          <a:p>
            <a:pPr marL="0" lvl="0" indent="0" algn="l" rtl="0">
              <a:spcBef>
                <a:spcPts val="0"/>
              </a:spcBef>
              <a:spcAft>
                <a:spcPts val="0"/>
              </a:spcAft>
              <a:buNone/>
            </a:pPr>
            <a:r>
              <a:rPr lang="en-US"/>
              <a:t>Display a map showing which countries newcomer employees come from.</a:t>
            </a:r>
            <a:endParaRPr/>
          </a:p>
          <a:p>
            <a:pPr marL="0" lvl="0" indent="0" algn="l" rtl="0">
              <a:spcBef>
                <a:spcPts val="0"/>
              </a:spcBef>
              <a:spcAft>
                <a:spcPts val="0"/>
              </a:spcAft>
              <a:buNone/>
            </a:pPr>
            <a:r>
              <a:rPr lang="en-US"/>
              <a:t>Display a calendar showing different celebrations and holidays from different cultures.</a:t>
            </a:r>
            <a:endParaRPr/>
          </a:p>
          <a:p>
            <a:pPr marL="0" lvl="0" indent="0" algn="l" rtl="0">
              <a:spcBef>
                <a:spcPts val="0"/>
              </a:spcBef>
              <a:spcAft>
                <a:spcPts val="0"/>
              </a:spcAft>
              <a:buNone/>
            </a:pPr>
            <a:r>
              <a:rPr lang="en-US"/>
              <a:t>Display the different languages spoken by newcomer employees.</a:t>
            </a:r>
            <a:endParaRPr/>
          </a:p>
          <a:p>
            <a:pPr marL="0" lvl="0" indent="0" algn="l" rtl="0">
              <a:spcBef>
                <a:spcPts val="0"/>
              </a:spcBef>
              <a:spcAft>
                <a:spcPts val="0"/>
              </a:spcAft>
              <a:buNone/>
            </a:pPr>
            <a:r>
              <a:rPr lang="en-US"/>
              <a:t>Create an inclusion charter.</a:t>
            </a:r>
            <a:endParaRPr/>
          </a:p>
          <a:p>
            <a:pPr marL="0" lvl="0" indent="0" algn="l" rtl="0">
              <a:spcBef>
                <a:spcPts val="0"/>
              </a:spcBef>
              <a:spcAft>
                <a:spcPts val="0"/>
              </a:spcAft>
              <a:buNone/>
            </a:pPr>
            <a:r>
              <a:rPr lang="en-US"/>
              <a:t>Display anti-discrimination slogans.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03" name="Google Shape;1303;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9" name="Google Shape;1309;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Based on the highlights of the workshop, summarize the discussions where participants were most engaged.</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For activities:</a:t>
            </a:r>
            <a:endParaRPr/>
          </a:p>
          <a:p>
            <a:pPr marL="0" lvl="0" indent="0" algn="l" rtl="0">
              <a:lnSpc>
                <a:spcPct val="100000"/>
              </a:lnSpc>
              <a:spcBef>
                <a:spcPts val="0"/>
              </a:spcBef>
              <a:spcAft>
                <a:spcPts val="0"/>
              </a:spcAft>
              <a:buClr>
                <a:schemeClr val="dk1"/>
              </a:buClr>
              <a:buSzPts val="1100"/>
              <a:buFont typeface="Arial"/>
              <a:buNone/>
            </a:pPr>
            <a:r>
              <a:rPr lang="en-US" b="1"/>
              <a:t>Evaluate your business/workplace?</a:t>
            </a:r>
            <a:endParaRPr/>
          </a:p>
          <a:p>
            <a:pPr marL="457200" lvl="0" indent="-317500" algn="l" rtl="0">
              <a:lnSpc>
                <a:spcPct val="100000"/>
              </a:lnSpc>
              <a:spcBef>
                <a:spcPts val="0"/>
              </a:spcBef>
              <a:spcAft>
                <a:spcPts val="0"/>
              </a:spcAft>
              <a:buClr>
                <a:schemeClr val="lt1"/>
              </a:buClr>
              <a:buSzPts val="1400"/>
              <a:buFont typeface="Calibri"/>
              <a:buChar char="●"/>
            </a:pPr>
            <a:r>
              <a:rPr lang="en-US"/>
              <a:t>What are you doing now?  What goals do you have to …</a:t>
            </a:r>
            <a:endParaRPr/>
          </a:p>
          <a:p>
            <a:pPr marL="457200" lvl="0" indent="-317500" algn="l" rtl="0">
              <a:lnSpc>
                <a:spcPct val="100000"/>
              </a:lnSpc>
              <a:spcBef>
                <a:spcPts val="0"/>
              </a:spcBef>
              <a:spcAft>
                <a:spcPts val="0"/>
              </a:spcAft>
              <a:buClr>
                <a:schemeClr val="lt1"/>
              </a:buClr>
              <a:buSzPts val="1400"/>
              <a:buFont typeface="Calibri"/>
              <a:buChar char="●"/>
            </a:pPr>
            <a:r>
              <a:rPr lang="en-US"/>
              <a:t>Who are your vulnerable employees?</a:t>
            </a:r>
            <a:endParaRPr/>
          </a:p>
          <a:p>
            <a:pPr marL="457200" lvl="0" indent="-317500" algn="l" rtl="0">
              <a:lnSpc>
                <a:spcPct val="100000"/>
              </a:lnSpc>
              <a:spcBef>
                <a:spcPts val="0"/>
              </a:spcBef>
              <a:spcAft>
                <a:spcPts val="0"/>
              </a:spcAft>
              <a:buClr>
                <a:schemeClr val="lt1"/>
              </a:buClr>
              <a:buSzPts val="1400"/>
              <a:buFont typeface="Calibri"/>
              <a:buChar char="●"/>
            </a:pPr>
            <a:r>
              <a:rPr lang="en-US"/>
              <a:t>What are the barriers in your workplace?</a:t>
            </a:r>
            <a:endParaRPr/>
          </a:p>
          <a:p>
            <a:pPr marL="457200" lvl="0" indent="-317500" algn="l" rtl="0">
              <a:lnSpc>
                <a:spcPct val="100000"/>
              </a:lnSpc>
              <a:spcBef>
                <a:spcPts val="0"/>
              </a:spcBef>
              <a:spcAft>
                <a:spcPts val="0"/>
              </a:spcAft>
              <a:buClr>
                <a:schemeClr val="lt1"/>
              </a:buClr>
              <a:buSzPts val="1400"/>
              <a:buFont typeface="Calibri"/>
              <a:buChar char="●"/>
            </a:pPr>
            <a:r>
              <a:rPr lang="en-US"/>
              <a:t>What changes will you make to reduce or eliminate those barriers to make sure our workplace is inclusive?</a:t>
            </a:r>
            <a:endParaRPr/>
          </a:p>
          <a:p>
            <a:pPr marL="0" lvl="0" indent="0" algn="l" rtl="0">
              <a:spcBef>
                <a:spcPts val="0"/>
              </a:spcBef>
              <a:spcAft>
                <a:spcPts val="0"/>
              </a:spcAft>
              <a:buNone/>
            </a:pPr>
            <a:endParaRPr/>
          </a:p>
        </p:txBody>
      </p:sp>
      <p:sp>
        <p:nvSpPr>
          <p:cNvPr id="1310" name="Google Shape;1310;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7" name="Google Shape;1317;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1623060" lvl="0" indent="0" algn="l" rtl="0">
              <a:lnSpc>
                <a:spcPct val="107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You want AIP employers to commit to one or two strategies that can potentially change the newcomer employee experience for the better. However, with this course and the proposed inclusion strategies, all diverse employees will benefit regardless of whether they are ethnically different or different in any other way.</a:t>
            </a:r>
            <a:endParaRPr/>
          </a:p>
          <a:p>
            <a:pPr marL="0" marR="1623060" lvl="0" indent="0" algn="l" rtl="0">
              <a:lnSpc>
                <a:spcPct val="107000"/>
              </a:lnSpc>
              <a:spcBef>
                <a:spcPts val="800"/>
              </a:spcBef>
              <a:spcAft>
                <a:spcPts val="0"/>
              </a:spcAft>
              <a:buNone/>
            </a:pPr>
            <a:endParaRPr sz="1800">
              <a:latin typeface="Calibri"/>
              <a:ea typeface="Calibri"/>
              <a:cs typeface="Calibri"/>
              <a:sym typeface="Calibri"/>
            </a:endParaRPr>
          </a:p>
          <a:p>
            <a:pPr marL="0" marR="1623060" lvl="0" indent="0" algn="l" rtl="0">
              <a:lnSpc>
                <a:spcPct val="107000"/>
              </a:lnSpc>
              <a:spcBef>
                <a:spcPts val="800"/>
              </a:spcBef>
              <a:spcAft>
                <a:spcPts val="0"/>
              </a:spcAft>
              <a:buNone/>
            </a:pPr>
            <a:r>
              <a:rPr lang="en-US" sz="1800">
                <a:latin typeface="Calibri"/>
                <a:ea typeface="Calibri"/>
                <a:cs typeface="Calibri"/>
                <a:sym typeface="Calibri"/>
              </a:rPr>
              <a:t>At this stage of the course, you want to answer any questions participants may have. Some may be quiet; in which case you want to ask questions and encourage them to engage. Peer learning and learning about what other employers are doing for their newcomer employees is impactful for this training.</a:t>
            </a:r>
            <a:endParaRPr/>
          </a:p>
          <a:p>
            <a:pPr marL="0" marR="1623060" lvl="0" indent="0" algn="l" rtl="0">
              <a:lnSpc>
                <a:spcPct val="107000"/>
              </a:lnSpc>
              <a:spcBef>
                <a:spcPts val="800"/>
              </a:spcBef>
              <a:spcAft>
                <a:spcPts val="0"/>
              </a:spcAft>
              <a:buNone/>
            </a:pPr>
            <a:r>
              <a:rPr lang="en-US" sz="1800">
                <a:latin typeface="Calibri"/>
                <a:ea typeface="Calibri"/>
                <a:cs typeface="Calibri"/>
                <a:sym typeface="Calibri"/>
              </a:rPr>
              <a:t>Don’t let employers push you into a situation of “And what do I do then?” You are here to facilitate and not to provide recipes. There is no one way of including newcomer employees into the workplace. VABB is one approach to critically think about options and to return to the most important point: relationship building. </a:t>
            </a:r>
            <a:endParaRPr/>
          </a:p>
          <a:p>
            <a:pPr marL="0" lvl="0" indent="0" algn="l" rtl="0">
              <a:lnSpc>
                <a:spcPct val="100000"/>
              </a:lnSpc>
              <a:spcBef>
                <a:spcPts val="80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spcBef>
                <a:spcPts val="0"/>
              </a:spcBef>
              <a:spcAft>
                <a:spcPts val="0"/>
              </a:spcAft>
              <a:buNone/>
            </a:pPr>
            <a:endParaRPr/>
          </a:p>
        </p:txBody>
      </p:sp>
      <p:sp>
        <p:nvSpPr>
          <p:cNvPr id="1318" name="Google Shape;1318;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a:t>Objective: Give participants a few reasons and draw the connection to “it’s good for employee satisfaction 🡪 retention 🡪 productivity 🡪 bottom line.</a:t>
            </a:r>
            <a:endParaRPr/>
          </a:p>
          <a:p>
            <a:pPr marL="0" lvl="0" indent="0" algn="l" rtl="0">
              <a:spcBef>
                <a:spcPts val="0"/>
              </a:spcBef>
              <a:spcAft>
                <a:spcPts val="0"/>
              </a:spcAft>
              <a:buNone/>
            </a:pPr>
            <a:endParaRPr/>
          </a:p>
        </p:txBody>
      </p:sp>
      <p:sp>
        <p:nvSpPr>
          <p:cNvPr id="173" name="Google Shape;17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5" name="Google Shape;1325;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2" name="Google Shape;1332;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Commitment Letter Sample:</a:t>
            </a:r>
            <a:endParaRPr/>
          </a:p>
          <a:p>
            <a:pPr marL="0" lvl="0" indent="0" algn="l" rtl="0">
              <a:spcBef>
                <a:spcPts val="0"/>
              </a:spcBef>
              <a:spcAft>
                <a:spcPts val="0"/>
              </a:spcAft>
              <a:buClr>
                <a:schemeClr val="dk1"/>
              </a:buClr>
              <a:buSzPts val="1200"/>
              <a:buFont typeface="Calibri"/>
              <a:buNone/>
            </a:pPr>
            <a:r>
              <a:rPr lang="en-US"/>
              <a:t>Dear me,</a:t>
            </a:r>
            <a:endParaRPr/>
          </a:p>
          <a:p>
            <a:pPr marL="0" lvl="0" indent="0" algn="l" rtl="0">
              <a:spcBef>
                <a:spcPts val="0"/>
              </a:spcBef>
              <a:spcAft>
                <a:spcPts val="0"/>
              </a:spcAft>
              <a:buClr>
                <a:schemeClr val="dk1"/>
              </a:buClr>
              <a:buSzPts val="1200"/>
              <a:buFont typeface="Calibri"/>
              <a:buNone/>
            </a:pPr>
            <a:r>
              <a:rPr lang="en-US"/>
              <a:t>   Today, I have participated in a workshop which highlighted the important of the intercultural perspective when managing newcomer employees. As a result, I commit to doing this…”</a:t>
            </a:r>
            <a:endParaRPr/>
          </a:p>
          <a:p>
            <a:pPr marL="0" lvl="0" indent="0" algn="l" rtl="0">
              <a:spcBef>
                <a:spcPts val="0"/>
              </a:spcBef>
              <a:spcAft>
                <a:spcPts val="0"/>
              </a:spcAft>
              <a:buClr>
                <a:schemeClr val="dk1"/>
              </a:buClr>
              <a:buSzPts val="1200"/>
              <a:buFont typeface="Calibri"/>
              <a:buNone/>
            </a:pPr>
            <a:r>
              <a:rPr lang="en-US" i="1"/>
              <a:t>   Signature</a:t>
            </a:r>
            <a:endParaRPr/>
          </a:p>
          <a:p>
            <a:pPr marL="0" lvl="0" indent="0" algn="l" rtl="0">
              <a:spcBef>
                <a:spcPts val="0"/>
              </a:spcBef>
              <a:spcAft>
                <a:spcPts val="0"/>
              </a:spcAft>
              <a:buNone/>
            </a:pPr>
            <a:endParaRPr/>
          </a:p>
        </p:txBody>
      </p:sp>
      <p:sp>
        <p:nvSpPr>
          <p:cNvPr id="1333" name="Google Shape;1333;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8" name="Google Shape;1338;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4" name="Google Shape;1344;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p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0" name="Google Shape;1350;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356" name="Google Shape;1356;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364" name="Google Shape;1364;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Also, as we work today, please feel free to ask and add your questions. </a:t>
            </a:r>
            <a:endParaRPr/>
          </a:p>
          <a:p>
            <a:pPr marL="0" lvl="0" indent="0" algn="l" rtl="0">
              <a:spcBef>
                <a:spcPts val="0"/>
              </a:spcBef>
              <a:spcAft>
                <a:spcPts val="0"/>
              </a:spcAft>
              <a:buNone/>
            </a:pPr>
            <a:endParaRPr/>
          </a:p>
          <a:p>
            <a:pPr marL="0" lvl="0" indent="0" algn="l" rtl="0">
              <a:spcBef>
                <a:spcPts val="0"/>
              </a:spcBef>
              <a:spcAft>
                <a:spcPts val="0"/>
              </a:spcAft>
              <a:buNone/>
            </a:pPr>
            <a:r>
              <a:rPr lang="en-US"/>
              <a:t>Encourage participants to add their own goals.  If they suggest something you’re not prepared to talk about because it may be too large a topic or because it’s not part of the learning goals, let them know that while that may not be part of the workshop today, it may be something to consider for future workshops.  </a:t>
            </a:r>
            <a:endParaRPr/>
          </a:p>
          <a:p>
            <a:pPr marL="0" lvl="0" indent="0" algn="l" rtl="0">
              <a:spcBef>
                <a:spcPts val="0"/>
              </a:spcBef>
              <a:spcAft>
                <a:spcPts val="0"/>
              </a:spcAft>
              <a:buNone/>
            </a:pPr>
            <a:endParaRPr/>
          </a:p>
          <a:p>
            <a:pPr marL="0" marR="2162810" lvl="0" indent="0" algn="l" rtl="0">
              <a:lnSpc>
                <a:spcPct val="130000"/>
              </a:lnSpc>
              <a:spcBef>
                <a:spcPts val="0"/>
              </a:spcBef>
              <a:spcAft>
                <a:spcPts val="0"/>
              </a:spcAft>
              <a:buNone/>
            </a:pPr>
            <a:r>
              <a:rPr lang="en-US" sz="1800" b="1">
                <a:latin typeface="Calibri"/>
                <a:ea typeface="Calibri"/>
                <a:cs typeface="Calibri"/>
                <a:sym typeface="Calibri"/>
              </a:rPr>
              <a:t>Objective</a:t>
            </a:r>
            <a:r>
              <a:rPr lang="en-US" sz="1800">
                <a:latin typeface="Calibri"/>
                <a:ea typeface="Calibri"/>
                <a:cs typeface="Calibri"/>
                <a:sym typeface="Calibri"/>
              </a:rPr>
              <a:t>: Manage expectations. Some employers may be interested in the technicalities of the AIP program and its processes; however, this course is about developing skills for inclusive leadership and how to build welcoming workplaces for the above-mentioned reasons.</a:t>
            </a:r>
            <a:endParaRPr/>
          </a:p>
          <a:p>
            <a:pPr marL="0" marR="2162810" lvl="0" indent="0" algn="l" rtl="0">
              <a:lnSpc>
                <a:spcPct val="130000"/>
              </a:lnSpc>
              <a:spcBef>
                <a:spcPts val="800"/>
              </a:spcBef>
              <a:spcAft>
                <a:spcPts val="0"/>
              </a:spcAft>
              <a:buNone/>
            </a:pPr>
            <a:r>
              <a:rPr lang="en-US" sz="1800">
                <a:latin typeface="Calibri"/>
                <a:ea typeface="Calibri"/>
                <a:cs typeface="Calibri"/>
                <a:sym typeface="Calibri"/>
              </a:rPr>
              <a:t>Some employers will want to learn about how to deal with employees’ racism towards newcomer employees. Unfortunately, this is an introductory course to intercultural competency training. Anti-racist training is very value, especially training how to be an ally. Unfortunately, that is beyond what is possible in our 3.5 hours together.</a:t>
            </a:r>
            <a:endParaRPr/>
          </a:p>
          <a:p>
            <a:pPr marL="0" lvl="0" indent="0" algn="l" rtl="0">
              <a:spcBef>
                <a:spcPts val="800"/>
              </a:spcBef>
              <a:spcAft>
                <a:spcPts val="0"/>
              </a:spcAft>
              <a:buNone/>
            </a:pPr>
            <a:endParaRPr/>
          </a:p>
        </p:txBody>
      </p:sp>
      <p:sp>
        <p:nvSpPr>
          <p:cNvPr id="225" name="Google Shape;22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3F3F3F"/>
                </a:solidFill>
                <a:latin typeface="Calibri"/>
                <a:ea typeface="Calibri"/>
                <a:cs typeface="Calibri"/>
                <a:sym typeface="Calibri"/>
              </a:defRPr>
            </a:lvl1pPr>
            <a:lvl2pPr marL="0" lvl="1" indent="0" algn="r">
              <a:spcBef>
                <a:spcPts val="0"/>
              </a:spcBef>
              <a:buNone/>
              <a:defRPr sz="1200" b="0" i="0" u="none" strike="noStrike" cap="none">
                <a:solidFill>
                  <a:srgbClr val="3F3F3F"/>
                </a:solidFill>
                <a:latin typeface="Calibri"/>
                <a:ea typeface="Calibri"/>
                <a:cs typeface="Calibri"/>
                <a:sym typeface="Calibri"/>
              </a:defRPr>
            </a:lvl2pPr>
            <a:lvl3pPr marL="0" lvl="2" indent="0" algn="r">
              <a:spcBef>
                <a:spcPts val="0"/>
              </a:spcBef>
              <a:buNone/>
              <a:defRPr sz="1200" b="0" i="0" u="none" strike="noStrike" cap="none">
                <a:solidFill>
                  <a:srgbClr val="3F3F3F"/>
                </a:solidFill>
                <a:latin typeface="Calibri"/>
                <a:ea typeface="Calibri"/>
                <a:cs typeface="Calibri"/>
                <a:sym typeface="Calibri"/>
              </a:defRPr>
            </a:lvl3pPr>
            <a:lvl4pPr marL="0" lvl="3" indent="0" algn="r">
              <a:spcBef>
                <a:spcPts val="0"/>
              </a:spcBef>
              <a:buNone/>
              <a:defRPr sz="1200" b="0" i="0" u="none" strike="noStrike" cap="none">
                <a:solidFill>
                  <a:srgbClr val="3F3F3F"/>
                </a:solidFill>
                <a:latin typeface="Calibri"/>
                <a:ea typeface="Calibri"/>
                <a:cs typeface="Calibri"/>
                <a:sym typeface="Calibri"/>
              </a:defRPr>
            </a:lvl4pPr>
            <a:lvl5pPr marL="0" lvl="4" indent="0" algn="r">
              <a:spcBef>
                <a:spcPts val="0"/>
              </a:spcBef>
              <a:buNone/>
              <a:defRPr sz="1200" b="0" i="0" u="none" strike="noStrike" cap="none">
                <a:solidFill>
                  <a:srgbClr val="3F3F3F"/>
                </a:solidFill>
                <a:latin typeface="Calibri"/>
                <a:ea typeface="Calibri"/>
                <a:cs typeface="Calibri"/>
                <a:sym typeface="Calibri"/>
              </a:defRPr>
            </a:lvl5pPr>
            <a:lvl6pPr marL="0" lvl="5" indent="0" algn="r">
              <a:spcBef>
                <a:spcPts val="0"/>
              </a:spcBef>
              <a:buNone/>
              <a:defRPr sz="1200" b="0" i="0" u="none" strike="noStrike" cap="none">
                <a:solidFill>
                  <a:srgbClr val="3F3F3F"/>
                </a:solidFill>
                <a:latin typeface="Calibri"/>
                <a:ea typeface="Calibri"/>
                <a:cs typeface="Calibri"/>
                <a:sym typeface="Calibri"/>
              </a:defRPr>
            </a:lvl6pPr>
            <a:lvl7pPr marL="0" lvl="6" indent="0" algn="r">
              <a:spcBef>
                <a:spcPts val="0"/>
              </a:spcBef>
              <a:buNone/>
              <a:defRPr sz="1200" b="0" i="0" u="none" strike="noStrike" cap="none">
                <a:solidFill>
                  <a:srgbClr val="3F3F3F"/>
                </a:solidFill>
                <a:latin typeface="Calibri"/>
                <a:ea typeface="Calibri"/>
                <a:cs typeface="Calibri"/>
                <a:sym typeface="Calibri"/>
              </a:defRPr>
            </a:lvl7pPr>
            <a:lvl8pPr marL="0" lvl="7" indent="0" algn="r">
              <a:spcBef>
                <a:spcPts val="0"/>
              </a:spcBef>
              <a:buNone/>
              <a:defRPr sz="1200" b="0" i="0" u="none" strike="noStrike" cap="none">
                <a:solidFill>
                  <a:srgbClr val="3F3F3F"/>
                </a:solidFill>
                <a:latin typeface="Calibri"/>
                <a:ea typeface="Calibri"/>
                <a:cs typeface="Calibri"/>
                <a:sym typeface="Calibri"/>
              </a:defRPr>
            </a:lvl8pPr>
            <a:lvl9pPr marL="0" lvl="8" indent="0" algn="r">
              <a:spcBef>
                <a:spcPts val="0"/>
              </a:spcBef>
              <a:buNone/>
              <a:defRPr sz="120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0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02D15"/>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3"/>
          <p:cNvSpPr>
            <a:spLocks noGrp="1"/>
          </p:cNvSpPr>
          <p:nvPr>
            <p:ph type="pic" idx="2"/>
          </p:nvPr>
        </p:nvSpPr>
        <p:spPr>
          <a:xfrm>
            <a:off x="5183188" y="987425"/>
            <a:ext cx="6172200" cy="4873625"/>
          </a:xfrm>
          <a:prstGeom prst="rect">
            <a:avLst/>
          </a:prstGeom>
          <a:noFill/>
          <a:ln>
            <a:noFill/>
          </a:ln>
        </p:spPr>
      </p:sp>
      <p:sp>
        <p:nvSpPr>
          <p:cNvPr id="76" name="Google Shape;76;p10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600"/>
              <a:buNone/>
              <a:defRPr sz="1600"/>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02D1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0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0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02D1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0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92"/>
        <p:cNvGrpSpPr/>
        <p:nvPr/>
      </p:nvGrpSpPr>
      <p:grpSpPr>
        <a:xfrm>
          <a:off x="0" y="0"/>
          <a:ext cx="0" cy="0"/>
          <a:chOff x="0" y="0"/>
          <a:chExt cx="0" cy="0"/>
        </a:xfrm>
      </p:grpSpPr>
      <p:sp>
        <p:nvSpPr>
          <p:cNvPr id="93" name="Google Shape;93;p106"/>
          <p:cNvSpPr txBox="1">
            <a:spLocks noGrp="1"/>
          </p:cNvSpPr>
          <p:nvPr>
            <p:ph type="title"/>
          </p:nvPr>
        </p:nvSpPr>
        <p:spPr>
          <a:xfrm>
            <a:off x="808817" y="418251"/>
            <a:ext cx="8208559"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1000"/>
              </a:spcBef>
              <a:spcAft>
                <a:spcPts val="0"/>
              </a:spcAft>
              <a:buClr>
                <a:srgbClr val="B02D15"/>
              </a:buClr>
              <a:buSzPts val="4400"/>
              <a:buFont typeface="Arial"/>
              <a:buNone/>
              <a:defRPr sz="4400" b="1">
                <a:solidFill>
                  <a:srgbClr val="B02D15"/>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4"/>
        <p:cNvGrpSpPr/>
        <p:nvPr/>
      </p:nvGrpSpPr>
      <p:grpSpPr>
        <a:xfrm>
          <a:off x="0" y="0"/>
          <a:ext cx="0" cy="0"/>
          <a:chOff x="0" y="0"/>
          <a:chExt cx="0" cy="0"/>
        </a:xfrm>
      </p:grpSpPr>
      <p:sp>
        <p:nvSpPr>
          <p:cNvPr id="95" name="Google Shape;95;p107"/>
          <p:cNvSpPr txBox="1">
            <a:spLocks noGrp="1"/>
          </p:cNvSpPr>
          <p:nvPr>
            <p:ph type="body" idx="1"/>
          </p:nvPr>
        </p:nvSpPr>
        <p:spPr>
          <a:xfrm>
            <a:off x="1808277" y="2171989"/>
            <a:ext cx="8208559" cy="384088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F3F3F"/>
              </a:buClr>
              <a:buSzPts val="2800"/>
              <a:buChar char="•"/>
              <a:defRPr>
                <a:latin typeface="Calibri"/>
                <a:ea typeface="Calibri"/>
                <a:cs typeface="Calibri"/>
                <a:sym typeface="Calibri"/>
              </a:defRPr>
            </a:lvl1pPr>
            <a:lvl2pPr marL="914400" lvl="1" indent="-406400" algn="l">
              <a:lnSpc>
                <a:spcPct val="90000"/>
              </a:lnSpc>
              <a:spcBef>
                <a:spcPts val="500"/>
              </a:spcBef>
              <a:spcAft>
                <a:spcPts val="0"/>
              </a:spcAft>
              <a:buClr>
                <a:srgbClr val="3F3F3F"/>
              </a:buClr>
              <a:buSzPts val="2800"/>
              <a:buChar char="•"/>
              <a:defRPr>
                <a:latin typeface="Calibri"/>
                <a:ea typeface="Calibri"/>
                <a:cs typeface="Calibri"/>
                <a:sym typeface="Calibri"/>
              </a:defRPr>
            </a:lvl2pPr>
            <a:lvl3pPr marL="1371600" lvl="2" indent="-406400" algn="l">
              <a:lnSpc>
                <a:spcPct val="90000"/>
              </a:lnSpc>
              <a:spcBef>
                <a:spcPts val="500"/>
              </a:spcBef>
              <a:spcAft>
                <a:spcPts val="0"/>
              </a:spcAft>
              <a:buClr>
                <a:srgbClr val="3F3F3F"/>
              </a:buClr>
              <a:buSzPts val="2800"/>
              <a:buChar char="•"/>
              <a:defRPr>
                <a:latin typeface="Calibri"/>
                <a:ea typeface="Calibri"/>
                <a:cs typeface="Calibri"/>
                <a:sym typeface="Calibri"/>
              </a:defRPr>
            </a:lvl3pPr>
            <a:lvl4pPr marL="1828800" lvl="3" indent="-406400" algn="l">
              <a:lnSpc>
                <a:spcPct val="90000"/>
              </a:lnSpc>
              <a:spcBef>
                <a:spcPts val="500"/>
              </a:spcBef>
              <a:spcAft>
                <a:spcPts val="0"/>
              </a:spcAft>
              <a:buClr>
                <a:srgbClr val="3F3F3F"/>
              </a:buClr>
              <a:buSzPts val="2800"/>
              <a:buChar char="•"/>
              <a:defRPr>
                <a:latin typeface="Calibri"/>
                <a:ea typeface="Calibri"/>
                <a:cs typeface="Calibri"/>
                <a:sym typeface="Calibri"/>
              </a:defRPr>
            </a:lvl4pPr>
            <a:lvl5pPr marL="2286000" lvl="4" indent="-406400" algn="l">
              <a:lnSpc>
                <a:spcPct val="90000"/>
              </a:lnSpc>
              <a:spcBef>
                <a:spcPts val="500"/>
              </a:spcBef>
              <a:spcAft>
                <a:spcPts val="0"/>
              </a:spcAft>
              <a:buClr>
                <a:srgbClr val="3F3F3F"/>
              </a:buClr>
              <a:buSzPts val="2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07"/>
          <p:cNvSpPr/>
          <p:nvPr/>
        </p:nvSpPr>
        <p:spPr>
          <a:xfrm>
            <a:off x="-1091915" y="-1188276"/>
            <a:ext cx="2900192" cy="2900192"/>
          </a:xfrm>
          <a:prstGeom prst="ellipse">
            <a:avLst/>
          </a:prstGeom>
          <a:solidFill>
            <a:srgbClr val="E3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92A38"/>
              </a:solidFill>
              <a:latin typeface="Calibri"/>
              <a:ea typeface="Calibri"/>
              <a:cs typeface="Calibri"/>
              <a:sym typeface="Calibri"/>
            </a:endParaRPr>
          </a:p>
        </p:txBody>
      </p:sp>
      <p:sp>
        <p:nvSpPr>
          <p:cNvPr id="97" name="Google Shape;97;p107"/>
          <p:cNvSpPr/>
          <p:nvPr/>
        </p:nvSpPr>
        <p:spPr>
          <a:xfrm>
            <a:off x="10992673" y="5772734"/>
            <a:ext cx="1810314" cy="1810314"/>
          </a:xfrm>
          <a:prstGeom prst="ellipse">
            <a:avLst/>
          </a:prstGeom>
          <a:solidFill>
            <a:srgbClr val="E3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92A38"/>
              </a:solidFill>
              <a:latin typeface="Calibri"/>
              <a:ea typeface="Calibri"/>
              <a:cs typeface="Calibri"/>
              <a:sym typeface="Calibri"/>
            </a:endParaRPr>
          </a:p>
        </p:txBody>
      </p:sp>
      <p:sp>
        <p:nvSpPr>
          <p:cNvPr id="98" name="Google Shape;98;p107"/>
          <p:cNvSpPr txBox="1">
            <a:spLocks noGrp="1"/>
          </p:cNvSpPr>
          <p:nvPr>
            <p:ph type="title"/>
          </p:nvPr>
        </p:nvSpPr>
        <p:spPr>
          <a:xfrm>
            <a:off x="1808277" y="386353"/>
            <a:ext cx="8208559"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1000"/>
              </a:spcBef>
              <a:spcAft>
                <a:spcPts val="0"/>
              </a:spcAft>
              <a:buClr>
                <a:srgbClr val="B02D15"/>
              </a:buClr>
              <a:buSzPts val="4400"/>
              <a:buFont typeface="Arial"/>
              <a:buNone/>
              <a:defRPr sz="4400" b="1">
                <a:solidFill>
                  <a:srgbClr val="B02D15"/>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99"/>
        <p:cNvGrpSpPr/>
        <p:nvPr/>
      </p:nvGrpSpPr>
      <p:grpSpPr>
        <a:xfrm>
          <a:off x="0" y="0"/>
          <a:ext cx="0" cy="0"/>
          <a:chOff x="0" y="0"/>
          <a:chExt cx="0" cy="0"/>
        </a:xfrm>
      </p:grpSpPr>
      <p:sp>
        <p:nvSpPr>
          <p:cNvPr id="100" name="Google Shape;100;p108"/>
          <p:cNvSpPr txBox="1">
            <a:spLocks noGrp="1"/>
          </p:cNvSpPr>
          <p:nvPr>
            <p:ph type="title"/>
          </p:nvPr>
        </p:nvSpPr>
        <p:spPr>
          <a:xfrm>
            <a:off x="808817" y="418251"/>
            <a:ext cx="8208559"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1000"/>
              </a:spcBef>
              <a:spcAft>
                <a:spcPts val="0"/>
              </a:spcAft>
              <a:buClr>
                <a:srgbClr val="B02D15"/>
              </a:buClr>
              <a:buSzPts val="4400"/>
              <a:buFont typeface="Arial"/>
              <a:buNone/>
              <a:defRPr sz="4400" b="1">
                <a:solidFill>
                  <a:srgbClr val="B02D15"/>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lank" type="blank">
  <p:cSld name="BLANK">
    <p:bg>
      <p:bgPr>
        <a:solidFill>
          <a:srgbClr val="D8D8D8"/>
        </a:solidFill>
        <a:effectLst/>
      </p:bgPr>
    </p:bg>
    <p:spTree>
      <p:nvGrpSpPr>
        <p:cNvPr id="1" name="Shape 107"/>
        <p:cNvGrpSpPr/>
        <p:nvPr/>
      </p:nvGrpSpPr>
      <p:grpSpPr>
        <a:xfrm>
          <a:off x="0" y="0"/>
          <a:ext cx="0" cy="0"/>
          <a:chOff x="0" y="0"/>
          <a:chExt cx="0" cy="0"/>
        </a:xfrm>
      </p:grpSpPr>
      <p:sp>
        <p:nvSpPr>
          <p:cNvPr id="108" name="Google Shape;108;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02D1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9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B02D15"/>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9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3F3F3F"/>
              </a:buClr>
              <a:buSzPts val="2400"/>
              <a:buNone/>
              <a:defRPr sz="2400"/>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98"/>
          <p:cNvSpPr/>
          <p:nvPr/>
        </p:nvSpPr>
        <p:spPr>
          <a:xfrm>
            <a:off x="-1091915" y="-1188276"/>
            <a:ext cx="2900192" cy="2900192"/>
          </a:xfrm>
          <a:prstGeom prst="ellipse">
            <a:avLst/>
          </a:prstGeom>
          <a:solidFill>
            <a:srgbClr val="E3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92A38"/>
              </a:solidFill>
              <a:latin typeface="Calibri"/>
              <a:ea typeface="Calibri"/>
              <a:cs typeface="Calibri"/>
              <a:sym typeface="Calibri"/>
            </a:endParaRPr>
          </a:p>
        </p:txBody>
      </p:sp>
      <p:sp>
        <p:nvSpPr>
          <p:cNvPr id="32" name="Google Shape;32;p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02D1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98"/>
          <p:cNvSpPr/>
          <p:nvPr/>
        </p:nvSpPr>
        <p:spPr>
          <a:xfrm>
            <a:off x="-1091915" y="-1188276"/>
            <a:ext cx="2900192" cy="2900192"/>
          </a:xfrm>
          <a:prstGeom prst="ellipse">
            <a:avLst/>
          </a:prstGeom>
          <a:solidFill>
            <a:srgbClr val="E3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92A38"/>
              </a:solidFill>
              <a:latin typeface="Calibri"/>
              <a:ea typeface="Calibri"/>
              <a:cs typeface="Calibri"/>
              <a:sym typeface="Calibri"/>
            </a:endParaRPr>
          </a:p>
        </p:txBody>
      </p:sp>
      <p:sp>
        <p:nvSpPr>
          <p:cNvPr id="38" name="Google Shape;38;p98"/>
          <p:cNvSpPr/>
          <p:nvPr/>
        </p:nvSpPr>
        <p:spPr>
          <a:xfrm>
            <a:off x="10992673" y="5772734"/>
            <a:ext cx="1810314" cy="1810314"/>
          </a:xfrm>
          <a:prstGeom prst="ellipse">
            <a:avLst/>
          </a:prstGeom>
          <a:solidFill>
            <a:srgbClr val="E3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92A38"/>
              </a:solidFill>
              <a:latin typeface="Calibri"/>
              <a:ea typeface="Calibri"/>
              <a:cs typeface="Calibri"/>
              <a:sym typeface="Calibri"/>
            </a:endParaRPr>
          </a:p>
        </p:txBody>
      </p:sp>
      <p:sp>
        <p:nvSpPr>
          <p:cNvPr id="39" name="Google Shape;39;p98"/>
          <p:cNvSpPr/>
          <p:nvPr/>
        </p:nvSpPr>
        <p:spPr>
          <a:xfrm>
            <a:off x="10992673" y="5772734"/>
            <a:ext cx="1810314" cy="1810314"/>
          </a:xfrm>
          <a:prstGeom prst="ellipse">
            <a:avLst/>
          </a:prstGeom>
          <a:solidFill>
            <a:srgbClr val="E3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92A3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9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02D15"/>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1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02D1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0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0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10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02D1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0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F3F3F"/>
              </a:buClr>
              <a:buSzPts val="2400"/>
              <a:buNone/>
              <a:defRPr sz="2400" b="1"/>
            </a:lvl1pPr>
            <a:lvl2pPr marL="914400" lvl="1" indent="-228600" algn="l">
              <a:lnSpc>
                <a:spcPct val="90000"/>
              </a:lnSpc>
              <a:spcBef>
                <a:spcPts val="500"/>
              </a:spcBef>
              <a:spcAft>
                <a:spcPts val="0"/>
              </a:spcAft>
              <a:buClr>
                <a:srgbClr val="3F3F3F"/>
              </a:buClr>
              <a:buSzPts val="2000"/>
              <a:buNone/>
              <a:defRPr sz="2000" b="1"/>
            </a:lvl2pPr>
            <a:lvl3pPr marL="1371600" lvl="2" indent="-228600" algn="l">
              <a:lnSpc>
                <a:spcPct val="90000"/>
              </a:lnSpc>
              <a:spcBef>
                <a:spcPts val="500"/>
              </a:spcBef>
              <a:spcAft>
                <a:spcPts val="0"/>
              </a:spcAft>
              <a:buClr>
                <a:srgbClr val="3F3F3F"/>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3F3F3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0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0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F3F3F"/>
              </a:buClr>
              <a:buSzPts val="2400"/>
              <a:buNone/>
              <a:defRPr sz="2400" b="1"/>
            </a:lvl1pPr>
            <a:lvl2pPr marL="914400" lvl="1" indent="-228600" algn="l">
              <a:lnSpc>
                <a:spcPct val="90000"/>
              </a:lnSpc>
              <a:spcBef>
                <a:spcPts val="500"/>
              </a:spcBef>
              <a:spcAft>
                <a:spcPts val="0"/>
              </a:spcAft>
              <a:buClr>
                <a:srgbClr val="3F3F3F"/>
              </a:buClr>
              <a:buSzPts val="2000"/>
              <a:buNone/>
              <a:defRPr sz="2000" b="1"/>
            </a:lvl2pPr>
            <a:lvl3pPr marL="1371600" lvl="2" indent="-228600" algn="l">
              <a:lnSpc>
                <a:spcPct val="90000"/>
              </a:lnSpc>
              <a:spcBef>
                <a:spcPts val="500"/>
              </a:spcBef>
              <a:spcAft>
                <a:spcPts val="0"/>
              </a:spcAft>
              <a:buClr>
                <a:srgbClr val="3F3F3F"/>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3F3F3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10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D8D8D8"/>
        </a:solidFill>
        <a:effectLst/>
      </p:bgPr>
    </p:bg>
    <p:spTree>
      <p:nvGrpSpPr>
        <p:cNvPr id="1" name="Shape 62"/>
        <p:cNvGrpSpPr/>
        <p:nvPr/>
      </p:nvGrpSpPr>
      <p:grpSpPr>
        <a:xfrm>
          <a:off x="0" y="0"/>
          <a:ext cx="0" cy="0"/>
          <a:chOff x="0" y="0"/>
          <a:chExt cx="0" cy="0"/>
        </a:xfrm>
      </p:grpSpPr>
      <p:sp>
        <p:nvSpPr>
          <p:cNvPr id="63" name="Google Shape;63;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0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02D15"/>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3F3F3F"/>
              </a:buClr>
              <a:buSzPts val="3200"/>
              <a:buChar char="•"/>
              <a:defRPr sz="3200"/>
            </a:lvl1pPr>
            <a:lvl2pPr marL="914400" lvl="1" indent="-406400" algn="l">
              <a:lnSpc>
                <a:spcPct val="90000"/>
              </a:lnSpc>
              <a:spcBef>
                <a:spcPts val="500"/>
              </a:spcBef>
              <a:spcAft>
                <a:spcPts val="0"/>
              </a:spcAft>
              <a:buClr>
                <a:srgbClr val="3F3F3F"/>
              </a:buClr>
              <a:buSzPts val="2800"/>
              <a:buChar char="•"/>
              <a:defRPr sz="2800"/>
            </a:lvl2pPr>
            <a:lvl3pPr marL="1371600" lvl="2" indent="-381000" algn="l">
              <a:lnSpc>
                <a:spcPct val="90000"/>
              </a:lnSpc>
              <a:spcBef>
                <a:spcPts val="500"/>
              </a:spcBef>
              <a:spcAft>
                <a:spcPts val="0"/>
              </a:spcAft>
              <a:buClr>
                <a:srgbClr val="3F3F3F"/>
              </a:buClr>
              <a:buSzPts val="2400"/>
              <a:buChar char="•"/>
              <a:defRPr sz="2400"/>
            </a:lvl3pPr>
            <a:lvl4pPr marL="1828800" lvl="3" indent="-355600" algn="l">
              <a:lnSpc>
                <a:spcPct val="90000"/>
              </a:lnSpc>
              <a:spcBef>
                <a:spcPts val="500"/>
              </a:spcBef>
              <a:spcAft>
                <a:spcPts val="0"/>
              </a:spcAft>
              <a:buClr>
                <a:srgbClr val="3F3F3F"/>
              </a:buClr>
              <a:buSzPts val="2000"/>
              <a:buChar char="•"/>
              <a:defRPr sz="20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10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600"/>
              <a:buNone/>
              <a:defRPr sz="1600"/>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B02D15"/>
              </a:buClr>
              <a:buSzPts val="4400"/>
              <a:buFont typeface="Calibri"/>
              <a:buNone/>
              <a:defRPr sz="4400" b="1" i="0" u="none" strike="noStrike" cap="none">
                <a:solidFill>
                  <a:srgbClr val="B02D1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Calibri"/>
                <a:ea typeface="Calibri"/>
                <a:cs typeface="Calibri"/>
                <a:sym typeface="Calibri"/>
              </a:defRPr>
            </a:lvl1pPr>
            <a:lvl2pPr marL="914400" marR="0" lvl="1" indent="-406400" algn="l" rtl="0">
              <a:lnSpc>
                <a:spcPct val="90000"/>
              </a:lnSpc>
              <a:spcBef>
                <a:spcPts val="500"/>
              </a:spcBef>
              <a:spcAft>
                <a:spcPts val="0"/>
              </a:spcAft>
              <a:buClr>
                <a:srgbClr val="3F3F3F"/>
              </a:buClr>
              <a:buSzPts val="2800"/>
              <a:buFont typeface="Arial"/>
              <a:buChar char="•"/>
              <a:defRPr sz="2800" b="0" i="0" u="none" strike="noStrike" cap="none">
                <a:solidFill>
                  <a:srgbClr val="3F3F3F"/>
                </a:solidFill>
                <a:latin typeface="Calibri"/>
                <a:ea typeface="Calibri"/>
                <a:cs typeface="Calibri"/>
                <a:sym typeface="Calibri"/>
              </a:defRPr>
            </a:lvl2pPr>
            <a:lvl3pPr marL="1371600" marR="0" lvl="2" indent="-406400" algn="l" rtl="0">
              <a:lnSpc>
                <a:spcPct val="90000"/>
              </a:lnSpc>
              <a:spcBef>
                <a:spcPts val="500"/>
              </a:spcBef>
              <a:spcAft>
                <a:spcPts val="0"/>
              </a:spcAft>
              <a:buClr>
                <a:srgbClr val="3F3F3F"/>
              </a:buClr>
              <a:buSzPts val="2800"/>
              <a:buFont typeface="Arial"/>
              <a:buChar char="•"/>
              <a:defRPr sz="2800" b="0" i="0" u="none" strike="noStrike" cap="none">
                <a:solidFill>
                  <a:srgbClr val="3F3F3F"/>
                </a:solidFill>
                <a:latin typeface="Calibri"/>
                <a:ea typeface="Calibri"/>
                <a:cs typeface="Calibri"/>
                <a:sym typeface="Calibri"/>
              </a:defRPr>
            </a:lvl3pPr>
            <a:lvl4pPr marL="1828800" marR="0" lvl="3" indent="-406400" algn="l" rtl="0">
              <a:lnSpc>
                <a:spcPct val="90000"/>
              </a:lnSpc>
              <a:spcBef>
                <a:spcPts val="500"/>
              </a:spcBef>
              <a:spcAft>
                <a:spcPts val="0"/>
              </a:spcAft>
              <a:buClr>
                <a:srgbClr val="3F3F3F"/>
              </a:buClr>
              <a:buSzPts val="2800"/>
              <a:buFont typeface="Arial"/>
              <a:buChar char="•"/>
              <a:defRPr sz="2800" b="0" i="0" u="none" strike="noStrike" cap="none">
                <a:solidFill>
                  <a:srgbClr val="3F3F3F"/>
                </a:solidFill>
                <a:latin typeface="Calibri"/>
                <a:ea typeface="Calibri"/>
                <a:cs typeface="Calibri"/>
                <a:sym typeface="Calibri"/>
              </a:defRPr>
            </a:lvl4pPr>
            <a:lvl5pPr marL="2286000" marR="0" lvl="4" indent="-406400" algn="l" rtl="0">
              <a:lnSpc>
                <a:spcPct val="90000"/>
              </a:lnSpc>
              <a:spcBef>
                <a:spcPts val="500"/>
              </a:spcBef>
              <a:spcAft>
                <a:spcPts val="0"/>
              </a:spcAft>
              <a:buClr>
                <a:srgbClr val="3F3F3F"/>
              </a:buClr>
              <a:buSzPts val="2800"/>
              <a:buFont typeface="Arial"/>
              <a:buChar char="•"/>
              <a:defRPr sz="28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1"/>
        <p:cNvGrpSpPr/>
        <p:nvPr/>
      </p:nvGrpSpPr>
      <p:grpSpPr>
        <a:xfrm>
          <a:off x="0" y="0"/>
          <a:ext cx="0" cy="0"/>
          <a:chOff x="0" y="0"/>
          <a:chExt cx="0" cy="0"/>
        </a:xfrm>
      </p:grpSpPr>
      <p:sp>
        <p:nvSpPr>
          <p:cNvPr id="102" name="Google Shape;102;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B02D15"/>
              </a:buClr>
              <a:buSzPts val="4400"/>
              <a:buFont typeface="Calibri"/>
              <a:buNone/>
              <a:defRPr sz="4400" b="1" i="0" u="none" strike="noStrike" cap="none">
                <a:solidFill>
                  <a:srgbClr val="B02D1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9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FEFEFE"/>
              </a:buClr>
              <a:buSzPts val="2800"/>
              <a:buFont typeface="Arial"/>
              <a:buChar char="•"/>
              <a:defRPr sz="2800" b="0" i="0" u="none" strike="noStrike" cap="none">
                <a:solidFill>
                  <a:srgbClr val="FEFEFE"/>
                </a:solidFill>
                <a:latin typeface="Calibri"/>
                <a:ea typeface="Calibri"/>
                <a:cs typeface="Calibri"/>
                <a:sym typeface="Calibri"/>
              </a:defRPr>
            </a:lvl1pPr>
            <a:lvl2pPr marL="914400" marR="0" lvl="1" indent="-406400" algn="l" rtl="0">
              <a:lnSpc>
                <a:spcPct val="90000"/>
              </a:lnSpc>
              <a:spcBef>
                <a:spcPts val="500"/>
              </a:spcBef>
              <a:spcAft>
                <a:spcPts val="0"/>
              </a:spcAft>
              <a:buClr>
                <a:srgbClr val="FEFEFE"/>
              </a:buClr>
              <a:buSzPts val="2800"/>
              <a:buFont typeface="Arial"/>
              <a:buChar char="•"/>
              <a:defRPr sz="2800" b="0" i="0" u="none" strike="noStrike" cap="none">
                <a:solidFill>
                  <a:srgbClr val="FEFEFE"/>
                </a:solidFill>
                <a:latin typeface="Calibri"/>
                <a:ea typeface="Calibri"/>
                <a:cs typeface="Calibri"/>
                <a:sym typeface="Calibri"/>
              </a:defRPr>
            </a:lvl2pPr>
            <a:lvl3pPr marL="1371600" marR="0" lvl="2" indent="-406400" algn="l" rtl="0">
              <a:lnSpc>
                <a:spcPct val="90000"/>
              </a:lnSpc>
              <a:spcBef>
                <a:spcPts val="500"/>
              </a:spcBef>
              <a:spcAft>
                <a:spcPts val="0"/>
              </a:spcAft>
              <a:buClr>
                <a:srgbClr val="FEFEFE"/>
              </a:buClr>
              <a:buSzPts val="2800"/>
              <a:buFont typeface="Arial"/>
              <a:buChar char="•"/>
              <a:defRPr sz="2800" b="0" i="0" u="none" strike="noStrike" cap="none">
                <a:solidFill>
                  <a:srgbClr val="FEFEFE"/>
                </a:solidFill>
                <a:latin typeface="Calibri"/>
                <a:ea typeface="Calibri"/>
                <a:cs typeface="Calibri"/>
                <a:sym typeface="Calibri"/>
              </a:defRPr>
            </a:lvl3pPr>
            <a:lvl4pPr marL="1828800" marR="0" lvl="3" indent="-406400" algn="l" rtl="0">
              <a:lnSpc>
                <a:spcPct val="90000"/>
              </a:lnSpc>
              <a:spcBef>
                <a:spcPts val="500"/>
              </a:spcBef>
              <a:spcAft>
                <a:spcPts val="0"/>
              </a:spcAft>
              <a:buClr>
                <a:srgbClr val="FEFEFE"/>
              </a:buClr>
              <a:buSzPts val="2800"/>
              <a:buFont typeface="Arial"/>
              <a:buChar char="•"/>
              <a:defRPr sz="2800" b="0" i="0" u="none" strike="noStrike" cap="none">
                <a:solidFill>
                  <a:srgbClr val="FEFEFE"/>
                </a:solidFill>
                <a:latin typeface="Calibri"/>
                <a:ea typeface="Calibri"/>
                <a:cs typeface="Calibri"/>
                <a:sym typeface="Calibri"/>
              </a:defRPr>
            </a:lvl4pPr>
            <a:lvl5pPr marL="2286000" marR="0" lvl="4" indent="-406400" algn="l" rtl="0">
              <a:lnSpc>
                <a:spcPct val="90000"/>
              </a:lnSpc>
              <a:spcBef>
                <a:spcPts val="500"/>
              </a:spcBef>
              <a:spcAft>
                <a:spcPts val="0"/>
              </a:spcAft>
              <a:buClr>
                <a:srgbClr val="FEFEFE"/>
              </a:buClr>
              <a:buSzPts val="2800"/>
              <a:buFont typeface="Arial"/>
              <a:buChar char="•"/>
              <a:defRPr sz="2800" b="0" i="0" u="none" strike="noStrike" cap="none">
                <a:solidFill>
                  <a:srgbClr val="FEFEF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04" name="Google Shape;104;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5" name="Google Shape;105;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6" name="Google Shape;106;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10.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1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40.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6.xml"/><Relationship Id="rId1" Type="http://schemas.openxmlformats.org/officeDocument/2006/relationships/tags" Target="../tags/tag53.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54.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5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5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5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5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5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6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6.xml"/><Relationship Id="rId1" Type="http://schemas.openxmlformats.org/officeDocument/2006/relationships/tags" Target="../tags/tag63.xml"/><Relationship Id="rId4" Type="http://schemas.openxmlformats.org/officeDocument/2006/relationships/image" Target="../media/image39.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66.xml"/><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6.xml"/><Relationship Id="rId1" Type="http://schemas.openxmlformats.org/officeDocument/2006/relationships/tags" Target="../tags/tag68.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6.xml"/><Relationship Id="rId1" Type="http://schemas.openxmlformats.org/officeDocument/2006/relationships/tags" Target="../tags/tag69.xml"/><Relationship Id="rId4" Type="http://schemas.openxmlformats.org/officeDocument/2006/relationships/image" Target="../media/image49.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tags" Target="../tags/tag70.xml"/><Relationship Id="rId4" Type="http://schemas.openxmlformats.org/officeDocument/2006/relationships/image" Target="../media/image50.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1.xml"/><Relationship Id="rId5" Type="http://schemas.openxmlformats.org/officeDocument/2006/relationships/image" Target="../media/image52.png"/><Relationship Id="rId4" Type="http://schemas.openxmlformats.org/officeDocument/2006/relationships/image" Target="../media/image51.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6.xml"/><Relationship Id="rId1" Type="http://schemas.openxmlformats.org/officeDocument/2006/relationships/tags" Target="../tags/tag72.xml"/><Relationship Id="rId4" Type="http://schemas.openxmlformats.org/officeDocument/2006/relationships/image" Target="../media/image53.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6.xml"/><Relationship Id="rId1" Type="http://schemas.openxmlformats.org/officeDocument/2006/relationships/tags" Target="../tags/tag73.xml"/><Relationship Id="rId4" Type="http://schemas.openxmlformats.org/officeDocument/2006/relationships/image" Target="../media/image53.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xml"/><Relationship Id="rId1" Type="http://schemas.openxmlformats.org/officeDocument/2006/relationships/tags" Target="../tags/tag74.xml"/><Relationship Id="rId4" Type="http://schemas.openxmlformats.org/officeDocument/2006/relationships/image" Target="../media/image54.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6.xml"/><Relationship Id="rId1" Type="http://schemas.openxmlformats.org/officeDocument/2006/relationships/tags" Target="../tags/tag75.xml"/><Relationship Id="rId4" Type="http://schemas.openxmlformats.org/officeDocument/2006/relationships/image" Target="../media/image53.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xml"/><Relationship Id="rId1" Type="http://schemas.openxmlformats.org/officeDocument/2006/relationships/tags" Target="../tags/tag76.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77.xml"/><Relationship Id="rId4" Type="http://schemas.openxmlformats.org/officeDocument/2006/relationships/image" Target="../media/image55.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6.xml"/><Relationship Id="rId1" Type="http://schemas.openxmlformats.org/officeDocument/2006/relationships/tags" Target="../tags/tag79.xml"/><Relationship Id="rId4" Type="http://schemas.openxmlformats.org/officeDocument/2006/relationships/image" Target="../media/image12.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xml"/><Relationship Id="rId1" Type="http://schemas.openxmlformats.org/officeDocument/2006/relationships/tags" Target="../tags/tag80.xml"/><Relationship Id="rId4" Type="http://schemas.openxmlformats.org/officeDocument/2006/relationships/image" Target="../media/image12.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xml"/><Relationship Id="rId1" Type="http://schemas.openxmlformats.org/officeDocument/2006/relationships/tags" Target="../tags/tag8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8" Type="http://schemas.openxmlformats.org/officeDocument/2006/relationships/hyperlink" Target="https://www.w3.org/WAI/standards-guidelines/wcag/" TargetMode="External"/><Relationship Id="rId3" Type="http://schemas.openxmlformats.org/officeDocument/2006/relationships/notesSlide" Target="../notesSlides/notesSlide86.xml"/><Relationship Id="rId7" Type="http://schemas.openxmlformats.org/officeDocument/2006/relationships/hyperlink" Target="https://www.shutterstock.com/home" TargetMode="External"/><Relationship Id="rId2" Type="http://schemas.openxmlformats.org/officeDocument/2006/relationships/slideLayout" Target="../slideLayouts/slideLayout1.xml"/><Relationship Id="rId1" Type="http://schemas.openxmlformats.org/officeDocument/2006/relationships/tags" Target="../tags/tag87.xml"/><Relationship Id="rId6" Type="http://schemas.openxmlformats.org/officeDocument/2006/relationships/hyperlink" Target="https://creativecommons.org/licenses/by/3.0/us/" TargetMode="External"/><Relationship Id="rId5" Type="http://schemas.openxmlformats.org/officeDocument/2006/relationships/hyperlink" Target="https://www.flaticon.com/authors/freepik"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
            <a:extLst>
              <a:ext uri="{C183D7F6-B498-43B3-948B-1728B52AA6E4}">
                <adec:decorative xmlns:adec="http://schemas.microsoft.com/office/drawing/2017/decorative" val="1"/>
              </a:ext>
            </a:extLst>
          </p:cNvPr>
          <p:cNvPicPr preferRelativeResize="0"/>
          <p:nvPr/>
        </p:nvPicPr>
        <p:blipFill rotWithShape="1">
          <a:blip r:embed="rId4">
            <a:alphaModFix/>
          </a:blip>
          <a:srcRect l="7691" t="7971" r="9516"/>
          <a:stretch/>
        </p:blipFill>
        <p:spPr>
          <a:xfrm>
            <a:off x="5050465" y="2258028"/>
            <a:ext cx="7141535" cy="4748828"/>
          </a:xfrm>
          <a:prstGeom prst="rect">
            <a:avLst/>
          </a:prstGeom>
          <a:noFill/>
          <a:ln>
            <a:noFill/>
          </a:ln>
        </p:spPr>
      </p:pic>
      <p:sp>
        <p:nvSpPr>
          <p:cNvPr id="117" name="Google Shape;117;p1"/>
          <p:cNvSpPr txBox="1">
            <a:spLocks noGrp="1"/>
          </p:cNvSpPr>
          <p:nvPr>
            <p:ph type="ctrTitle" idx="4294967295"/>
          </p:nvPr>
        </p:nvSpPr>
        <p:spPr>
          <a:xfrm>
            <a:off x="1218999" y="694344"/>
            <a:ext cx="5006437" cy="258578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B02D15"/>
              </a:buClr>
              <a:buSzPts val="4800"/>
              <a:buFont typeface="Calibri"/>
              <a:buNone/>
            </a:pPr>
            <a:r>
              <a:rPr lang="en-US" sz="4800" b="1" i="0" u="none" strike="noStrike" cap="none" dirty="0">
                <a:solidFill>
                  <a:srgbClr val="B02D15"/>
                </a:solidFill>
                <a:latin typeface="Calibri"/>
                <a:ea typeface="Calibri"/>
                <a:cs typeface="Calibri"/>
                <a:sym typeface="Calibri"/>
              </a:rPr>
              <a:t>Building Welcoming Workplaces</a:t>
            </a:r>
            <a:endParaRPr sz="4800" b="1" i="0" u="none" strike="noStrike" cap="none" dirty="0">
              <a:solidFill>
                <a:srgbClr val="B02D15"/>
              </a:solidFill>
              <a:latin typeface="Calibri"/>
              <a:ea typeface="Calibri"/>
              <a:cs typeface="Calibri"/>
              <a:sym typeface="Calibri"/>
            </a:endParaRPr>
          </a:p>
        </p:txBody>
      </p:sp>
      <p:sp>
        <p:nvSpPr>
          <p:cNvPr id="118" name="Google Shape;118;p1"/>
          <p:cNvSpPr txBox="1">
            <a:spLocks noGrp="1"/>
          </p:cNvSpPr>
          <p:nvPr>
            <p:ph type="subTitle" idx="4294967295"/>
          </p:nvPr>
        </p:nvSpPr>
        <p:spPr>
          <a:xfrm>
            <a:off x="1219000" y="3429000"/>
            <a:ext cx="4304978" cy="16557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F3F3F"/>
              </a:buClr>
              <a:buSzPts val="2800"/>
              <a:buFont typeface="Arial"/>
              <a:buNone/>
            </a:pPr>
            <a:r>
              <a:rPr lang="en-US" sz="2800" b="0" i="0" u="none" strike="noStrike" cap="none" dirty="0">
                <a:solidFill>
                  <a:srgbClr val="3F3F3F"/>
                </a:solidFill>
                <a:latin typeface="Calibri"/>
                <a:ea typeface="Calibri"/>
                <a:cs typeface="Calibri"/>
                <a:sym typeface="Calibri"/>
              </a:rPr>
              <a:t>Ute Fiedler, MBA, MEd</a:t>
            </a:r>
            <a:endParaRPr dirty="0"/>
          </a:p>
          <a:p>
            <a:pPr marL="0" marR="0" lvl="0" indent="0" algn="l" rtl="0">
              <a:lnSpc>
                <a:spcPct val="90000"/>
              </a:lnSpc>
              <a:spcBef>
                <a:spcPts val="1000"/>
              </a:spcBef>
              <a:spcAft>
                <a:spcPts val="0"/>
              </a:spcAft>
              <a:buClr>
                <a:srgbClr val="3F3F3F"/>
              </a:buClr>
              <a:buSzPts val="2000"/>
              <a:buFont typeface="Arial"/>
              <a:buNone/>
            </a:pPr>
            <a:r>
              <a:rPr lang="en-US" sz="2000" b="0" i="0" u="none" strike="noStrike" cap="none" dirty="0">
                <a:solidFill>
                  <a:srgbClr val="3F3F3F"/>
                </a:solidFill>
                <a:latin typeface="Calibri"/>
                <a:ea typeface="Calibri"/>
                <a:cs typeface="Calibri"/>
                <a:sym typeface="Calibri"/>
              </a:rPr>
              <a:t>BTC Consulting</a:t>
            </a:r>
            <a:endParaRPr dirty="0"/>
          </a:p>
        </p:txBody>
      </p:sp>
      <p:pic>
        <p:nvPicPr>
          <p:cNvPr id="119" name="Google Shape;119;p1" descr="ARAISA"/>
          <p:cNvPicPr preferRelativeResize="0"/>
          <p:nvPr/>
        </p:nvPicPr>
        <p:blipFill rotWithShape="1">
          <a:blip r:embed="rId5">
            <a:alphaModFix/>
          </a:blip>
          <a:srcRect/>
          <a:stretch/>
        </p:blipFill>
        <p:spPr>
          <a:xfrm>
            <a:off x="1219001" y="5382500"/>
            <a:ext cx="1551496" cy="632288"/>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171E13-8D41-7E20-4934-213595BC5EBC}"/>
              </a:ext>
            </a:extLst>
          </p:cNvPr>
          <p:cNvPicPr>
            <a:picLocks noChangeAspect="1"/>
          </p:cNvPicPr>
          <p:nvPr/>
        </p:nvPicPr>
        <p:blipFill>
          <a:blip r:embed="rId2"/>
          <a:stretch>
            <a:fillRect/>
          </a:stretch>
        </p:blipFill>
        <p:spPr>
          <a:xfrm>
            <a:off x="-44810" y="0"/>
            <a:ext cx="12236810" cy="7004878"/>
          </a:xfrm>
          <a:prstGeom prst="rect">
            <a:avLst/>
          </a:prstGeom>
        </p:spPr>
      </p:pic>
    </p:spTree>
    <p:extLst>
      <p:ext uri="{BB962C8B-B14F-4D97-AF65-F5344CB8AC3E}">
        <p14:creationId xmlns:p14="http://schemas.microsoft.com/office/powerpoint/2010/main" val="89901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4D9D55-4F63-7DB4-7A53-3D77BE50A5C1}"/>
              </a:ext>
            </a:extLst>
          </p:cNvPr>
          <p:cNvPicPr>
            <a:picLocks noChangeAspect="1"/>
          </p:cNvPicPr>
          <p:nvPr/>
        </p:nvPicPr>
        <p:blipFill>
          <a:blip r:embed="rId2"/>
          <a:stretch>
            <a:fillRect/>
          </a:stretch>
        </p:blipFill>
        <p:spPr>
          <a:xfrm>
            <a:off x="0" y="0"/>
            <a:ext cx="12168996" cy="6858000"/>
          </a:xfrm>
          <a:prstGeom prst="rect">
            <a:avLst/>
          </a:prstGeom>
        </p:spPr>
      </p:pic>
    </p:spTree>
    <p:extLst>
      <p:ext uri="{BB962C8B-B14F-4D97-AF65-F5344CB8AC3E}">
        <p14:creationId xmlns:p14="http://schemas.microsoft.com/office/powerpoint/2010/main" val="658664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a:spLocks noGrp="1"/>
          </p:cNvSpPr>
          <p:nvPr>
            <p:ph type="title" idx="4294967295"/>
          </p:nvPr>
        </p:nvSpPr>
        <p:spPr>
          <a:xfrm>
            <a:off x="510804" y="774389"/>
            <a:ext cx="6578221"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02D15"/>
              </a:buClr>
              <a:buSzPts val="4400"/>
              <a:buFont typeface="Calibri"/>
              <a:buNone/>
            </a:pPr>
            <a:r>
              <a:rPr lang="en-US" dirty="0"/>
              <a:t>Our learning outcomes</a:t>
            </a:r>
            <a:endParaRPr dirty="0"/>
          </a:p>
        </p:txBody>
      </p:sp>
      <p:sp>
        <p:nvSpPr>
          <p:cNvPr id="228" name="Google Shape;228;p12"/>
          <p:cNvSpPr txBox="1">
            <a:spLocks noGrp="1"/>
          </p:cNvSpPr>
          <p:nvPr>
            <p:ph type="body" idx="4294967295"/>
          </p:nvPr>
        </p:nvSpPr>
        <p:spPr>
          <a:xfrm>
            <a:off x="1117143" y="2099952"/>
            <a:ext cx="6680280" cy="43513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62626"/>
              </a:buClr>
              <a:buSzPts val="2800"/>
              <a:buChar char="•"/>
            </a:pPr>
            <a:r>
              <a:rPr lang="en-US" b="1" dirty="0">
                <a:solidFill>
                  <a:srgbClr val="262626"/>
                </a:solidFill>
              </a:rPr>
              <a:t>Explain</a:t>
            </a:r>
            <a:r>
              <a:rPr lang="en-US" dirty="0">
                <a:solidFill>
                  <a:srgbClr val="262626"/>
                </a:solidFill>
              </a:rPr>
              <a:t> culture and the effects of </a:t>
            </a:r>
            <a:r>
              <a:rPr lang="en-US" b="1" dirty="0">
                <a:solidFill>
                  <a:srgbClr val="262626"/>
                </a:solidFill>
              </a:rPr>
              <a:t>values</a:t>
            </a:r>
            <a:r>
              <a:rPr lang="en-US" dirty="0">
                <a:solidFill>
                  <a:srgbClr val="262626"/>
                </a:solidFill>
              </a:rPr>
              <a:t> and </a:t>
            </a:r>
            <a:r>
              <a:rPr lang="en-US" b="1" dirty="0">
                <a:solidFill>
                  <a:srgbClr val="262626"/>
                </a:solidFill>
              </a:rPr>
              <a:t>beliefs</a:t>
            </a:r>
            <a:r>
              <a:rPr lang="en-US" dirty="0">
                <a:solidFill>
                  <a:srgbClr val="262626"/>
                </a:solidFill>
              </a:rPr>
              <a:t> on </a:t>
            </a:r>
            <a:r>
              <a:rPr lang="en-US" dirty="0" err="1">
                <a:solidFill>
                  <a:srgbClr val="262626"/>
                </a:solidFill>
              </a:rPr>
              <a:t>behaviour</a:t>
            </a:r>
            <a:r>
              <a:rPr lang="en-US" dirty="0">
                <a:solidFill>
                  <a:srgbClr val="262626"/>
                </a:solidFill>
              </a:rPr>
              <a:t> and decision-making in their workplace.</a:t>
            </a:r>
            <a:endParaRPr dirty="0"/>
          </a:p>
          <a:p>
            <a:pPr marL="228600" lvl="0" indent="-228600" algn="l" rtl="0">
              <a:lnSpc>
                <a:spcPct val="90000"/>
              </a:lnSpc>
              <a:spcBef>
                <a:spcPts val="1000"/>
              </a:spcBef>
              <a:spcAft>
                <a:spcPts val="0"/>
              </a:spcAft>
              <a:buClr>
                <a:srgbClr val="262626"/>
              </a:buClr>
              <a:buSzPts val="2800"/>
              <a:buChar char="•"/>
            </a:pPr>
            <a:r>
              <a:rPr lang="en-US" b="1" dirty="0">
                <a:solidFill>
                  <a:srgbClr val="262626"/>
                </a:solidFill>
              </a:rPr>
              <a:t>Apply</a:t>
            </a:r>
            <a:r>
              <a:rPr lang="en-US" dirty="0">
                <a:solidFill>
                  <a:srgbClr val="262626"/>
                </a:solidFill>
              </a:rPr>
              <a:t> their understanding of culture to the experience of the newcomer in their workplace.</a:t>
            </a:r>
            <a:endParaRPr dirty="0"/>
          </a:p>
          <a:p>
            <a:pPr marL="228600" lvl="0" indent="-228600" algn="l" rtl="0">
              <a:lnSpc>
                <a:spcPct val="90000"/>
              </a:lnSpc>
              <a:spcBef>
                <a:spcPts val="1000"/>
              </a:spcBef>
              <a:spcAft>
                <a:spcPts val="0"/>
              </a:spcAft>
              <a:buClr>
                <a:srgbClr val="262626"/>
              </a:buClr>
              <a:buSzPts val="2800"/>
              <a:buChar char="•"/>
            </a:pPr>
            <a:r>
              <a:rPr lang="en-US" b="1" dirty="0">
                <a:solidFill>
                  <a:srgbClr val="262626"/>
                </a:solidFill>
              </a:rPr>
              <a:t>Explore</a:t>
            </a:r>
            <a:r>
              <a:rPr lang="en-US" dirty="0">
                <a:solidFill>
                  <a:srgbClr val="262626"/>
                </a:solidFill>
              </a:rPr>
              <a:t> strategies to reduce barriers and improve the sense of belonging for newcomer employees.</a:t>
            </a:r>
            <a:endParaRPr dirty="0"/>
          </a:p>
        </p:txBody>
      </p:sp>
      <p:pic>
        <p:nvPicPr>
          <p:cNvPr id="229" name="Google Shape;229;p1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797422" y="2879263"/>
            <a:ext cx="4521958" cy="4164143"/>
          </a:xfrm>
          <a:prstGeom prst="rect">
            <a:avLst/>
          </a:prstGeom>
          <a:noFill/>
          <a:ln>
            <a:noFill/>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title" idx="4294967295"/>
          </p:nvPr>
        </p:nvSpPr>
        <p:spPr>
          <a:xfrm>
            <a:off x="1992576" y="3295555"/>
            <a:ext cx="7923213"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3600"/>
              <a:buFont typeface="Calibri"/>
              <a:buNone/>
            </a:pPr>
            <a:r>
              <a:rPr lang="en-US" sz="3600" i="0" u="none" strike="noStrike" cap="none" dirty="0">
                <a:solidFill>
                  <a:srgbClr val="262626"/>
                </a:solidFill>
                <a:latin typeface="Calibri"/>
                <a:ea typeface="Calibri"/>
                <a:cs typeface="Calibri"/>
                <a:sym typeface="Calibri"/>
              </a:rPr>
              <a:t>Explain</a:t>
            </a:r>
            <a:r>
              <a:rPr lang="en-US" sz="3600" b="0" i="0" u="none" strike="noStrike" cap="none" dirty="0">
                <a:solidFill>
                  <a:srgbClr val="262626"/>
                </a:solidFill>
                <a:latin typeface="Calibri"/>
                <a:ea typeface="Calibri"/>
                <a:cs typeface="Calibri"/>
                <a:sym typeface="Calibri"/>
              </a:rPr>
              <a:t> culture and the effects of </a:t>
            </a:r>
            <a:r>
              <a:rPr lang="en-US" sz="3600" i="0" u="none" strike="noStrike" cap="none" dirty="0">
                <a:solidFill>
                  <a:srgbClr val="262626"/>
                </a:solidFill>
                <a:latin typeface="Calibri"/>
                <a:ea typeface="Calibri"/>
                <a:cs typeface="Calibri"/>
                <a:sym typeface="Calibri"/>
              </a:rPr>
              <a:t>values</a:t>
            </a:r>
            <a:r>
              <a:rPr lang="en-US" sz="3600" b="0" i="0" u="none" strike="noStrike" cap="none" dirty="0">
                <a:solidFill>
                  <a:srgbClr val="262626"/>
                </a:solidFill>
                <a:latin typeface="Calibri"/>
                <a:ea typeface="Calibri"/>
                <a:cs typeface="Calibri"/>
                <a:sym typeface="Calibri"/>
              </a:rPr>
              <a:t> and </a:t>
            </a:r>
            <a:r>
              <a:rPr lang="en-US" sz="3600" i="0" u="none" strike="noStrike" cap="none" dirty="0">
                <a:solidFill>
                  <a:srgbClr val="262626"/>
                </a:solidFill>
                <a:latin typeface="Calibri"/>
                <a:ea typeface="Calibri"/>
                <a:cs typeface="Calibri"/>
                <a:sym typeface="Calibri"/>
              </a:rPr>
              <a:t>beliefs</a:t>
            </a:r>
            <a:r>
              <a:rPr lang="en-US" sz="3600" b="0" i="0" u="none" strike="noStrike" cap="none" dirty="0">
                <a:solidFill>
                  <a:srgbClr val="262626"/>
                </a:solidFill>
                <a:latin typeface="Calibri"/>
                <a:ea typeface="Calibri"/>
                <a:cs typeface="Calibri"/>
                <a:sym typeface="Calibri"/>
              </a:rPr>
              <a:t> on </a:t>
            </a:r>
            <a:r>
              <a:rPr lang="en-US" sz="3600" b="0" i="0" u="none" strike="noStrike" cap="none" dirty="0" err="1">
                <a:solidFill>
                  <a:srgbClr val="262626"/>
                </a:solidFill>
                <a:latin typeface="Calibri"/>
                <a:ea typeface="Calibri"/>
                <a:cs typeface="Calibri"/>
                <a:sym typeface="Calibri"/>
              </a:rPr>
              <a:t>behaviour</a:t>
            </a:r>
            <a:r>
              <a:rPr lang="en-US" sz="3600" b="0" i="0" u="none" strike="noStrike" cap="none" dirty="0">
                <a:solidFill>
                  <a:srgbClr val="262626"/>
                </a:solidFill>
                <a:latin typeface="Calibri"/>
                <a:ea typeface="Calibri"/>
                <a:cs typeface="Calibri"/>
                <a:sym typeface="Calibri"/>
              </a:rPr>
              <a:t> and decision-making in their workplace.</a:t>
            </a:r>
            <a:endParaRPr dirty="0"/>
          </a:p>
        </p:txBody>
      </p:sp>
      <p:pic>
        <p:nvPicPr>
          <p:cNvPr id="235" name="Google Shape;235;p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065769" y="1068878"/>
            <a:ext cx="1776827" cy="1776827"/>
          </a:xfrm>
          <a:prstGeom prst="rect">
            <a:avLst/>
          </a:prstGeom>
          <a:noFill/>
          <a:ln>
            <a:noFill/>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txBox="1">
            <a:spLocks noGrp="1"/>
          </p:cNvSpPr>
          <p:nvPr>
            <p:ph type="title" idx="4294967295"/>
          </p:nvPr>
        </p:nvSpPr>
        <p:spPr>
          <a:xfrm>
            <a:off x="5105400" y="2351597"/>
            <a:ext cx="5608320" cy="328256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02D15"/>
              </a:buClr>
              <a:buSzPts val="5400"/>
              <a:buFont typeface="Calibri"/>
              <a:buNone/>
            </a:pPr>
            <a:r>
              <a:rPr lang="en-US" sz="5400" b="1" i="0" u="none" strike="noStrike" cap="none">
                <a:solidFill>
                  <a:srgbClr val="B02D15"/>
                </a:solidFill>
                <a:latin typeface="Calibri"/>
                <a:ea typeface="Calibri"/>
                <a:cs typeface="Calibri"/>
                <a:sym typeface="Calibri"/>
              </a:rPr>
              <a:t>Try this:</a:t>
            </a:r>
            <a:br>
              <a:rPr lang="en-US" sz="5400" b="1" i="0" u="none" strike="noStrike" cap="none">
                <a:solidFill>
                  <a:srgbClr val="B02D15"/>
                </a:solidFill>
                <a:latin typeface="Calibri"/>
                <a:ea typeface="Calibri"/>
                <a:cs typeface="Calibri"/>
                <a:sym typeface="Calibri"/>
              </a:rPr>
            </a:br>
            <a:br>
              <a:rPr lang="en-US" sz="5400" b="1" i="0" u="none" strike="noStrike" cap="none">
                <a:solidFill>
                  <a:srgbClr val="B02D15"/>
                </a:solidFill>
                <a:latin typeface="Calibri"/>
                <a:ea typeface="Calibri"/>
                <a:cs typeface="Calibri"/>
                <a:sym typeface="Calibri"/>
              </a:rPr>
            </a:br>
            <a:r>
              <a:rPr lang="en-US" sz="5400" b="1" i="0" u="none" strike="noStrike" cap="none">
                <a:solidFill>
                  <a:srgbClr val="B02D15"/>
                </a:solidFill>
                <a:latin typeface="Calibri"/>
                <a:ea typeface="Calibri"/>
                <a:cs typeface="Calibri"/>
                <a:sym typeface="Calibri"/>
              </a:rPr>
              <a:t>Cross your arms</a:t>
            </a:r>
            <a:endParaRPr/>
          </a:p>
        </p:txBody>
      </p:sp>
      <p:pic>
        <p:nvPicPr>
          <p:cNvPr id="242" name="Google Shape;242;p1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36395" y="460819"/>
            <a:ext cx="3834253" cy="12526638"/>
          </a:xfrm>
          <a:prstGeom prst="rect">
            <a:avLst/>
          </a:prstGeom>
          <a:noFill/>
          <a:ln>
            <a:no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title" idx="4294967295"/>
          </p:nvPr>
        </p:nvSpPr>
        <p:spPr>
          <a:xfrm>
            <a:off x="3546866" y="868813"/>
            <a:ext cx="3933226" cy="379312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02D15"/>
              </a:buClr>
              <a:buSzPts val="6600"/>
              <a:buFont typeface="Calibri"/>
              <a:buNone/>
            </a:pPr>
            <a:r>
              <a:rPr lang="en-US" sz="6600" b="1" i="0" u="none" strike="noStrike" cap="none">
                <a:solidFill>
                  <a:srgbClr val="B02D15"/>
                </a:solidFill>
                <a:latin typeface="Calibri"/>
                <a:ea typeface="Calibri"/>
                <a:cs typeface="Calibri"/>
                <a:sym typeface="Calibri"/>
              </a:rPr>
              <a:t>Cross them the opposite way</a:t>
            </a:r>
            <a:endParaRPr/>
          </a:p>
        </p:txBody>
      </p:sp>
      <p:pic>
        <p:nvPicPr>
          <p:cNvPr id="249" name="Google Shape;249;p15">
            <a:extLst>
              <a:ext uri="{C183D7F6-B498-43B3-948B-1728B52AA6E4}">
                <adec:decorative xmlns:adec="http://schemas.microsoft.com/office/drawing/2017/decorative" val="1"/>
              </a:ext>
            </a:extLst>
          </p:cNvPr>
          <p:cNvPicPr preferRelativeResize="0"/>
          <p:nvPr/>
        </p:nvPicPr>
        <p:blipFill rotWithShape="1">
          <a:blip r:embed="rId4">
            <a:alphaModFix amt="70000"/>
          </a:blip>
          <a:srcRect/>
          <a:stretch/>
        </p:blipFill>
        <p:spPr>
          <a:xfrm>
            <a:off x="194167" y="1108153"/>
            <a:ext cx="3115591" cy="10178744"/>
          </a:xfrm>
          <a:prstGeom prst="rect">
            <a:avLst/>
          </a:prstGeom>
          <a:noFill/>
          <a:ln>
            <a:noFill/>
          </a:ln>
        </p:spPr>
      </p:pic>
      <p:pic>
        <p:nvPicPr>
          <p:cNvPr id="250" name="Google Shape;250;p1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291480" y="366195"/>
            <a:ext cx="4389120" cy="14526680"/>
          </a:xfrm>
          <a:prstGeom prst="rect">
            <a:avLst/>
          </a:prstGeom>
          <a:noFill/>
          <a:ln>
            <a:noFill/>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6"/>
          <p:cNvSpPr txBox="1">
            <a:spLocks noGrp="1"/>
          </p:cNvSpPr>
          <p:nvPr>
            <p:ph type="title" idx="4294967295"/>
          </p:nvPr>
        </p:nvSpPr>
        <p:spPr>
          <a:xfrm>
            <a:off x="3546866" y="868813"/>
            <a:ext cx="3933226" cy="379312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02D15"/>
              </a:buClr>
              <a:buSzPts val="6600"/>
              <a:buFont typeface="Calibri"/>
              <a:buNone/>
            </a:pPr>
            <a:r>
              <a:rPr lang="en-US" sz="6600" b="1" i="0" u="none" strike="noStrike" cap="none">
                <a:solidFill>
                  <a:srgbClr val="B02D15"/>
                </a:solidFill>
                <a:latin typeface="Calibri"/>
                <a:ea typeface="Calibri"/>
                <a:cs typeface="Calibri"/>
                <a:sym typeface="Calibri"/>
              </a:rPr>
              <a:t>What did that feel like for you?</a:t>
            </a:r>
            <a:endParaRPr/>
          </a:p>
        </p:txBody>
      </p:sp>
      <p:pic>
        <p:nvPicPr>
          <p:cNvPr id="257" name="Google Shape;257;p16">
            <a:extLst>
              <a:ext uri="{C183D7F6-B498-43B3-948B-1728B52AA6E4}">
                <adec:decorative xmlns:adec="http://schemas.microsoft.com/office/drawing/2017/decorative" val="1"/>
              </a:ext>
            </a:extLst>
          </p:cNvPr>
          <p:cNvPicPr preferRelativeResize="0"/>
          <p:nvPr/>
        </p:nvPicPr>
        <p:blipFill rotWithShape="1">
          <a:blip r:embed="rId4">
            <a:alphaModFix amt="70000"/>
          </a:blip>
          <a:srcRect/>
          <a:stretch/>
        </p:blipFill>
        <p:spPr>
          <a:xfrm>
            <a:off x="194167" y="1108153"/>
            <a:ext cx="3115591" cy="10178744"/>
          </a:xfrm>
          <a:prstGeom prst="rect">
            <a:avLst/>
          </a:prstGeom>
          <a:noFill/>
          <a:ln>
            <a:noFill/>
          </a:ln>
        </p:spPr>
      </p:pic>
      <p:pic>
        <p:nvPicPr>
          <p:cNvPr id="258" name="Google Shape;258;p1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291480" y="366195"/>
            <a:ext cx="4389120" cy="14526680"/>
          </a:xfrm>
          <a:prstGeom prst="rect">
            <a:avLst/>
          </a:prstGeom>
          <a:noFill/>
          <a:ln>
            <a:noFill/>
          </a:ln>
        </p:spPr>
      </p:pic>
      <p:sp>
        <p:nvSpPr>
          <p:cNvPr id="259" name="Google Shape;259;p16"/>
          <p:cNvSpPr txBox="1"/>
          <p:nvPr/>
        </p:nvSpPr>
        <p:spPr>
          <a:xfrm>
            <a:off x="3955684" y="5735860"/>
            <a:ext cx="311559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a:solidFill>
                  <a:srgbClr val="B02D15"/>
                </a:solidFill>
                <a:latin typeface="Calibri"/>
                <a:ea typeface="Calibri"/>
                <a:cs typeface="Calibri"/>
                <a:sym typeface="Calibri"/>
              </a:rPr>
              <a:t>Write one or two words in the chat.</a:t>
            </a:r>
            <a:endParaRPr sz="2700">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0A32-6F11-1567-E0FE-8C1FBFAC4B99}"/>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3A051C40-7AB5-7E11-EEB3-5C5664447C12}"/>
              </a:ext>
            </a:extLst>
          </p:cNvPr>
          <p:cNvPicPr>
            <a:picLocks noChangeAspect="1"/>
          </p:cNvPicPr>
          <p:nvPr/>
        </p:nvPicPr>
        <p:blipFill>
          <a:blip r:embed="rId2"/>
          <a:stretch>
            <a:fillRect/>
          </a:stretch>
        </p:blipFill>
        <p:spPr>
          <a:xfrm>
            <a:off x="0" y="13511"/>
            <a:ext cx="12192000" cy="6830978"/>
          </a:xfrm>
          <a:prstGeom prst="rect">
            <a:avLst/>
          </a:prstGeom>
        </p:spPr>
      </p:pic>
    </p:spTree>
    <p:extLst>
      <p:ext uri="{BB962C8B-B14F-4D97-AF65-F5344CB8AC3E}">
        <p14:creationId xmlns:p14="http://schemas.microsoft.com/office/powerpoint/2010/main" val="3039901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8">
            <a:extLst>
              <a:ext uri="{C183D7F6-B498-43B3-948B-1728B52AA6E4}">
                <adec:decorative xmlns:adec="http://schemas.microsoft.com/office/drawing/2017/decorative" val="1"/>
              </a:ext>
            </a:extLst>
          </p:cNvPr>
          <p:cNvSpPr/>
          <p:nvPr/>
        </p:nvSpPr>
        <p:spPr>
          <a:xfrm>
            <a:off x="-247102" y="-822066"/>
            <a:ext cx="12911542" cy="8502132"/>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a:solidFill>
                  <a:srgbClr val="BFBFBF"/>
                </a:solidFill>
                <a:latin typeface="Calibri"/>
                <a:ea typeface="Calibri"/>
                <a:cs typeface="Calibri"/>
                <a:sym typeface="Calibri"/>
              </a:rPr>
              <a:t> </a:t>
            </a:r>
            <a:endParaRPr sz="1350">
              <a:solidFill>
                <a:srgbClr val="BFBFBF"/>
              </a:solidFill>
              <a:latin typeface="Calibri"/>
              <a:ea typeface="Calibri"/>
              <a:cs typeface="Calibri"/>
              <a:sym typeface="Calibri"/>
            </a:endParaRPr>
          </a:p>
        </p:txBody>
      </p:sp>
      <p:sp>
        <p:nvSpPr>
          <p:cNvPr id="283" name="Google Shape;283;p18">
            <a:extLst>
              <a:ext uri="{C183D7F6-B498-43B3-948B-1728B52AA6E4}">
                <adec:decorative xmlns:adec="http://schemas.microsoft.com/office/drawing/2017/decorative" val="1"/>
              </a:ext>
            </a:extLst>
          </p:cNvPr>
          <p:cNvSpPr/>
          <p:nvPr/>
        </p:nvSpPr>
        <p:spPr>
          <a:xfrm>
            <a:off x="-2114214" y="-596255"/>
            <a:ext cx="12119310" cy="8502132"/>
          </a:xfrm>
          <a:prstGeom prst="ellipse">
            <a:avLst/>
          </a:prstGeom>
          <a:solidFill>
            <a:srgbClr val="D8D8D8">
              <a:alpha val="3882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50">
                <a:solidFill>
                  <a:srgbClr val="BFBFBF"/>
                </a:solidFill>
                <a:latin typeface="Calibri"/>
                <a:ea typeface="Calibri"/>
                <a:cs typeface="Calibri"/>
                <a:sym typeface="Calibri"/>
              </a:rPr>
              <a:t> </a:t>
            </a:r>
            <a:endParaRPr sz="1350">
              <a:solidFill>
                <a:srgbClr val="BFBFBF"/>
              </a:solidFill>
              <a:latin typeface="Calibri"/>
              <a:ea typeface="Calibri"/>
              <a:cs typeface="Calibri"/>
              <a:sym typeface="Calibri"/>
            </a:endParaRPr>
          </a:p>
        </p:txBody>
      </p:sp>
      <p:sp>
        <p:nvSpPr>
          <p:cNvPr id="284" name="Google Shape;284;p18">
            <a:extLst>
              <a:ext uri="{C183D7F6-B498-43B3-948B-1728B52AA6E4}">
                <adec:decorative xmlns:adec="http://schemas.microsoft.com/office/drawing/2017/decorative" val="1"/>
              </a:ext>
            </a:extLst>
          </p:cNvPr>
          <p:cNvSpPr/>
          <p:nvPr/>
        </p:nvSpPr>
        <p:spPr>
          <a:xfrm>
            <a:off x="-2676525" y="140124"/>
            <a:ext cx="10074176" cy="6758784"/>
          </a:xfrm>
          <a:prstGeom prst="ellipse">
            <a:avLst/>
          </a:prstGeom>
          <a:solidFill>
            <a:srgbClr val="BFBFBF">
              <a:alpha val="3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BFBFBF"/>
              </a:solidFill>
              <a:latin typeface="Calibri"/>
              <a:ea typeface="Calibri"/>
              <a:cs typeface="Calibri"/>
              <a:sym typeface="Calibri"/>
            </a:endParaRPr>
          </a:p>
        </p:txBody>
      </p:sp>
      <p:sp>
        <p:nvSpPr>
          <p:cNvPr id="285" name="Google Shape;285;p18">
            <a:extLst>
              <a:ext uri="{C183D7F6-B498-43B3-948B-1728B52AA6E4}">
                <adec:decorative xmlns:adec="http://schemas.microsoft.com/office/drawing/2017/decorative" val="1"/>
              </a:ext>
            </a:extLst>
          </p:cNvPr>
          <p:cNvSpPr/>
          <p:nvPr/>
        </p:nvSpPr>
        <p:spPr>
          <a:xfrm>
            <a:off x="-2487911" y="792480"/>
            <a:ext cx="7300522" cy="5208271"/>
          </a:xfrm>
          <a:prstGeom prst="ellipse">
            <a:avLst/>
          </a:prstGeom>
          <a:solidFill>
            <a:srgbClr val="A5A5A5">
              <a:alpha val="2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BFBFBF"/>
              </a:solidFill>
              <a:latin typeface="Calibri"/>
              <a:ea typeface="Calibri"/>
              <a:cs typeface="Calibri"/>
              <a:sym typeface="Calibri"/>
            </a:endParaRPr>
          </a:p>
        </p:txBody>
      </p:sp>
      <p:sp>
        <p:nvSpPr>
          <p:cNvPr id="286" name="Google Shape;286;p18">
            <a:extLst>
              <a:ext uri="{C183D7F6-B498-43B3-948B-1728B52AA6E4}">
                <adec:decorative xmlns:adec="http://schemas.microsoft.com/office/drawing/2017/decorative" val="1"/>
              </a:ext>
            </a:extLst>
          </p:cNvPr>
          <p:cNvSpPr/>
          <p:nvPr/>
        </p:nvSpPr>
        <p:spPr>
          <a:xfrm>
            <a:off x="-1640069" y="2013416"/>
            <a:ext cx="4367276" cy="2947772"/>
          </a:xfrm>
          <a:prstGeom prst="ellipse">
            <a:avLst/>
          </a:prstGeom>
          <a:solidFill>
            <a:srgbClr val="7F7F7F">
              <a:alpha val="5882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287" name="Google Shape;287;p18"/>
          <p:cNvSpPr txBox="1">
            <a:spLocks noGrp="1"/>
          </p:cNvSpPr>
          <p:nvPr>
            <p:ph type="title" idx="4294967295"/>
          </p:nvPr>
        </p:nvSpPr>
        <p:spPr>
          <a:xfrm>
            <a:off x="242847" y="3205973"/>
            <a:ext cx="2122068" cy="834117"/>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90000"/>
              </a:lnSpc>
              <a:spcBef>
                <a:spcPts val="0"/>
              </a:spcBef>
              <a:spcAft>
                <a:spcPts val="0"/>
              </a:spcAft>
              <a:buClr>
                <a:schemeClr val="lt1"/>
              </a:buClr>
              <a:buSzPts val="2800"/>
              <a:buFont typeface="Calibri"/>
              <a:buNone/>
            </a:pPr>
            <a:r>
              <a:rPr lang="en-US" sz="2800" b="1" i="0" u="none" strike="noStrike" cap="none">
                <a:solidFill>
                  <a:schemeClr val="lt1"/>
                </a:solidFill>
                <a:latin typeface="Calibri"/>
                <a:ea typeface="Calibri"/>
                <a:cs typeface="Calibri"/>
                <a:sym typeface="Calibri"/>
              </a:rPr>
              <a:t>MENTAL BOX</a:t>
            </a:r>
            <a:endParaRPr/>
          </a:p>
        </p:txBody>
      </p:sp>
      <p:sp>
        <p:nvSpPr>
          <p:cNvPr id="288" name="Google Shape;288;p18"/>
          <p:cNvSpPr txBox="1"/>
          <p:nvPr/>
        </p:nvSpPr>
        <p:spPr>
          <a:xfrm>
            <a:off x="748174" y="1007091"/>
            <a:ext cx="2059456" cy="457616"/>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B02D15"/>
              </a:buClr>
              <a:buSzPts val="2800"/>
              <a:buFont typeface="Arial"/>
              <a:buNone/>
            </a:pPr>
            <a:r>
              <a:rPr lang="en-US" sz="2800" b="1">
                <a:solidFill>
                  <a:srgbClr val="B02D15"/>
                </a:solidFill>
                <a:latin typeface="Calibri"/>
                <a:ea typeface="Calibri"/>
                <a:cs typeface="Calibri"/>
                <a:sym typeface="Calibri"/>
              </a:rPr>
              <a:t>Primary</a:t>
            </a:r>
            <a:endParaRPr/>
          </a:p>
        </p:txBody>
      </p:sp>
      <p:sp>
        <p:nvSpPr>
          <p:cNvPr id="289" name="Google Shape;289;p18"/>
          <p:cNvSpPr txBox="1"/>
          <p:nvPr/>
        </p:nvSpPr>
        <p:spPr>
          <a:xfrm>
            <a:off x="1993837" y="2239741"/>
            <a:ext cx="261036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292A38"/>
                </a:solidFill>
                <a:latin typeface="Calibri"/>
                <a:ea typeface="Calibri"/>
                <a:cs typeface="Calibri"/>
                <a:sym typeface="Calibri"/>
              </a:rPr>
              <a:t>gender</a:t>
            </a:r>
            <a:endParaRPr sz="1600">
              <a:solidFill>
                <a:srgbClr val="292A38"/>
              </a:solidFill>
              <a:latin typeface="Calibri"/>
              <a:ea typeface="Calibri"/>
              <a:cs typeface="Calibri"/>
              <a:sym typeface="Calibri"/>
            </a:endParaRPr>
          </a:p>
        </p:txBody>
      </p:sp>
      <p:sp>
        <p:nvSpPr>
          <p:cNvPr id="290" name="Google Shape;290;p18"/>
          <p:cNvSpPr txBox="1"/>
          <p:nvPr/>
        </p:nvSpPr>
        <p:spPr>
          <a:xfrm>
            <a:off x="2318539" y="2825362"/>
            <a:ext cx="261036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292A38"/>
                </a:solidFill>
                <a:latin typeface="Calibri"/>
                <a:ea typeface="Calibri"/>
                <a:cs typeface="Calibri"/>
                <a:sym typeface="Calibri"/>
              </a:rPr>
              <a:t>ethnicity</a:t>
            </a:r>
            <a:endParaRPr sz="1600">
              <a:solidFill>
                <a:srgbClr val="292A38"/>
              </a:solidFill>
              <a:latin typeface="Calibri"/>
              <a:ea typeface="Calibri"/>
              <a:cs typeface="Calibri"/>
              <a:sym typeface="Calibri"/>
            </a:endParaRPr>
          </a:p>
        </p:txBody>
      </p:sp>
      <p:sp>
        <p:nvSpPr>
          <p:cNvPr id="291" name="Google Shape;291;p18"/>
          <p:cNvSpPr txBox="1"/>
          <p:nvPr/>
        </p:nvSpPr>
        <p:spPr>
          <a:xfrm>
            <a:off x="1517057" y="1654119"/>
            <a:ext cx="261036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292A38"/>
                </a:solidFill>
                <a:latin typeface="Calibri"/>
                <a:ea typeface="Calibri"/>
                <a:cs typeface="Calibri"/>
                <a:sym typeface="Calibri"/>
              </a:rPr>
              <a:t>gender identity</a:t>
            </a:r>
            <a:endParaRPr sz="1600">
              <a:solidFill>
                <a:srgbClr val="292A38"/>
              </a:solidFill>
              <a:latin typeface="Calibri"/>
              <a:ea typeface="Calibri"/>
              <a:cs typeface="Calibri"/>
              <a:sym typeface="Calibri"/>
            </a:endParaRPr>
          </a:p>
        </p:txBody>
      </p:sp>
      <p:sp>
        <p:nvSpPr>
          <p:cNvPr id="292" name="Google Shape;292;p18"/>
          <p:cNvSpPr txBox="1"/>
          <p:nvPr/>
        </p:nvSpPr>
        <p:spPr>
          <a:xfrm>
            <a:off x="2520040" y="3410984"/>
            <a:ext cx="261036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292A38"/>
                </a:solidFill>
                <a:latin typeface="Calibri"/>
                <a:ea typeface="Calibri"/>
                <a:cs typeface="Calibri"/>
                <a:sym typeface="Calibri"/>
              </a:rPr>
              <a:t>age</a:t>
            </a:r>
            <a:endParaRPr sz="1600">
              <a:solidFill>
                <a:srgbClr val="292A38"/>
              </a:solidFill>
              <a:latin typeface="Calibri"/>
              <a:ea typeface="Calibri"/>
              <a:cs typeface="Calibri"/>
              <a:sym typeface="Calibri"/>
            </a:endParaRPr>
          </a:p>
        </p:txBody>
      </p:sp>
      <p:sp>
        <p:nvSpPr>
          <p:cNvPr id="293" name="Google Shape;293;p18"/>
          <p:cNvSpPr txBox="1"/>
          <p:nvPr/>
        </p:nvSpPr>
        <p:spPr>
          <a:xfrm>
            <a:off x="2348356" y="3996606"/>
            <a:ext cx="261036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292A38"/>
                </a:solidFill>
                <a:latin typeface="Calibri"/>
                <a:ea typeface="Calibri"/>
                <a:cs typeface="Calibri"/>
                <a:sym typeface="Calibri"/>
              </a:rPr>
              <a:t>race</a:t>
            </a:r>
            <a:endParaRPr sz="1600">
              <a:solidFill>
                <a:srgbClr val="292A38"/>
              </a:solidFill>
              <a:latin typeface="Calibri"/>
              <a:ea typeface="Calibri"/>
              <a:cs typeface="Calibri"/>
              <a:sym typeface="Calibri"/>
            </a:endParaRPr>
          </a:p>
        </p:txBody>
      </p:sp>
      <p:sp>
        <p:nvSpPr>
          <p:cNvPr id="294" name="Google Shape;294;p18"/>
          <p:cNvSpPr txBox="1"/>
          <p:nvPr/>
        </p:nvSpPr>
        <p:spPr>
          <a:xfrm>
            <a:off x="1780797" y="4582228"/>
            <a:ext cx="261036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292A38"/>
                </a:solidFill>
                <a:latin typeface="Calibri"/>
                <a:ea typeface="Calibri"/>
                <a:cs typeface="Calibri"/>
                <a:sym typeface="Calibri"/>
              </a:rPr>
              <a:t>physical ability</a:t>
            </a:r>
            <a:endParaRPr sz="1600">
              <a:solidFill>
                <a:srgbClr val="292A38"/>
              </a:solidFill>
              <a:latin typeface="Calibri"/>
              <a:ea typeface="Calibri"/>
              <a:cs typeface="Calibri"/>
              <a:sym typeface="Calibri"/>
            </a:endParaRPr>
          </a:p>
        </p:txBody>
      </p:sp>
      <p:sp>
        <p:nvSpPr>
          <p:cNvPr id="295" name="Google Shape;295;p18"/>
          <p:cNvSpPr txBox="1"/>
          <p:nvPr/>
        </p:nvSpPr>
        <p:spPr>
          <a:xfrm>
            <a:off x="1030825" y="5093071"/>
            <a:ext cx="261036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292A38"/>
                </a:solidFill>
                <a:latin typeface="Calibri"/>
                <a:ea typeface="Calibri"/>
                <a:cs typeface="Calibri"/>
                <a:sym typeface="Calibri"/>
              </a:rPr>
              <a:t>mental ability</a:t>
            </a:r>
            <a:endParaRPr sz="1600">
              <a:solidFill>
                <a:srgbClr val="292A38"/>
              </a:solidFill>
              <a:latin typeface="Calibri"/>
              <a:ea typeface="Calibri"/>
              <a:cs typeface="Calibri"/>
              <a:sym typeface="Calibri"/>
            </a:endParaRPr>
          </a:p>
        </p:txBody>
      </p:sp>
      <p:sp>
        <p:nvSpPr>
          <p:cNvPr id="296" name="Google Shape;296;p18"/>
          <p:cNvSpPr txBox="1"/>
          <p:nvPr/>
        </p:nvSpPr>
        <p:spPr>
          <a:xfrm>
            <a:off x="3501457" y="1016706"/>
            <a:ext cx="2276801" cy="451778"/>
          </a:xfrm>
          <a:prstGeom prst="rect">
            <a:avLst/>
          </a:prstGeom>
          <a:noFill/>
          <a:ln>
            <a:noFill/>
          </a:ln>
        </p:spPr>
        <p:txBody>
          <a:bodyPr spcFirstLastPara="1" wrap="square" lIns="68575" tIns="34275" rIns="68575" bIns="34275" anchor="ctr" anchorCtr="0">
            <a:normAutofit lnSpcReduction="10000"/>
          </a:bodyPr>
          <a:lstStyle/>
          <a:p>
            <a:pPr marL="0" marR="0" lvl="0" indent="0" algn="ctr" rtl="0">
              <a:lnSpc>
                <a:spcPct val="90000"/>
              </a:lnSpc>
              <a:spcBef>
                <a:spcPts val="0"/>
              </a:spcBef>
              <a:spcAft>
                <a:spcPts val="0"/>
              </a:spcAft>
              <a:buClr>
                <a:srgbClr val="B02D15"/>
              </a:buClr>
              <a:buSzPts val="2800"/>
              <a:buFont typeface="Arial"/>
              <a:buNone/>
            </a:pPr>
            <a:r>
              <a:rPr lang="en-US" sz="2800" b="1">
                <a:solidFill>
                  <a:srgbClr val="B02D15"/>
                </a:solidFill>
                <a:latin typeface="Calibri"/>
                <a:ea typeface="Calibri"/>
                <a:cs typeface="Calibri"/>
                <a:sym typeface="Calibri"/>
              </a:rPr>
              <a:t>Secondary</a:t>
            </a:r>
            <a:endParaRPr/>
          </a:p>
        </p:txBody>
      </p:sp>
      <p:sp>
        <p:nvSpPr>
          <p:cNvPr id="297" name="Google Shape;297;p18"/>
          <p:cNvSpPr txBox="1"/>
          <p:nvPr/>
        </p:nvSpPr>
        <p:spPr>
          <a:xfrm>
            <a:off x="3501065" y="1587076"/>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education</a:t>
            </a:r>
            <a:endParaRPr sz="1600">
              <a:solidFill>
                <a:srgbClr val="292A38"/>
              </a:solidFill>
              <a:latin typeface="Calibri"/>
              <a:ea typeface="Calibri"/>
              <a:cs typeface="Calibri"/>
              <a:sym typeface="Calibri"/>
            </a:endParaRPr>
          </a:p>
        </p:txBody>
      </p:sp>
      <p:sp>
        <p:nvSpPr>
          <p:cNvPr id="298" name="Google Shape;298;p18"/>
          <p:cNvSpPr txBox="1"/>
          <p:nvPr/>
        </p:nvSpPr>
        <p:spPr>
          <a:xfrm>
            <a:off x="3869968" y="2116632"/>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religion</a:t>
            </a:r>
            <a:endParaRPr sz="1600">
              <a:solidFill>
                <a:srgbClr val="292A38"/>
              </a:solidFill>
              <a:latin typeface="Calibri"/>
              <a:ea typeface="Calibri"/>
              <a:cs typeface="Calibri"/>
              <a:sym typeface="Calibri"/>
            </a:endParaRPr>
          </a:p>
        </p:txBody>
      </p:sp>
      <p:sp>
        <p:nvSpPr>
          <p:cNvPr id="299" name="Google Shape;299;p18"/>
          <p:cNvSpPr txBox="1"/>
          <p:nvPr/>
        </p:nvSpPr>
        <p:spPr>
          <a:xfrm>
            <a:off x="3992738" y="2646187"/>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marital status</a:t>
            </a:r>
            <a:endParaRPr sz="1600">
              <a:solidFill>
                <a:srgbClr val="292A38"/>
              </a:solidFill>
              <a:latin typeface="Calibri"/>
              <a:ea typeface="Calibri"/>
              <a:cs typeface="Calibri"/>
              <a:sym typeface="Calibri"/>
            </a:endParaRPr>
          </a:p>
        </p:txBody>
      </p:sp>
      <p:sp>
        <p:nvSpPr>
          <p:cNvPr id="300" name="Google Shape;300;p18"/>
          <p:cNvSpPr txBox="1"/>
          <p:nvPr/>
        </p:nvSpPr>
        <p:spPr>
          <a:xfrm>
            <a:off x="4143446" y="3175743"/>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appearance</a:t>
            </a:r>
            <a:endParaRPr sz="1600">
              <a:solidFill>
                <a:srgbClr val="292A38"/>
              </a:solidFill>
              <a:latin typeface="Calibri"/>
              <a:ea typeface="Calibri"/>
              <a:cs typeface="Calibri"/>
              <a:sym typeface="Calibri"/>
            </a:endParaRPr>
          </a:p>
        </p:txBody>
      </p:sp>
      <p:sp>
        <p:nvSpPr>
          <p:cNvPr id="301" name="Google Shape;301;p18"/>
          <p:cNvSpPr txBox="1"/>
          <p:nvPr/>
        </p:nvSpPr>
        <p:spPr>
          <a:xfrm>
            <a:off x="4077440" y="3705298"/>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language</a:t>
            </a:r>
            <a:endParaRPr sz="1600">
              <a:solidFill>
                <a:srgbClr val="292A38"/>
              </a:solidFill>
              <a:latin typeface="Calibri"/>
              <a:ea typeface="Calibri"/>
              <a:cs typeface="Calibri"/>
              <a:sym typeface="Calibri"/>
            </a:endParaRPr>
          </a:p>
        </p:txBody>
      </p:sp>
      <p:sp>
        <p:nvSpPr>
          <p:cNvPr id="302" name="Google Shape;302;p18"/>
          <p:cNvSpPr txBox="1"/>
          <p:nvPr/>
        </p:nvSpPr>
        <p:spPr>
          <a:xfrm>
            <a:off x="3966171" y="4234854"/>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family status</a:t>
            </a:r>
            <a:endParaRPr sz="1600">
              <a:solidFill>
                <a:srgbClr val="292A38"/>
              </a:solidFill>
              <a:latin typeface="Calibri"/>
              <a:ea typeface="Calibri"/>
              <a:cs typeface="Calibri"/>
              <a:sym typeface="Calibri"/>
            </a:endParaRPr>
          </a:p>
        </p:txBody>
      </p:sp>
      <p:sp>
        <p:nvSpPr>
          <p:cNvPr id="303" name="Google Shape;303;p18"/>
          <p:cNvSpPr txBox="1"/>
          <p:nvPr/>
        </p:nvSpPr>
        <p:spPr>
          <a:xfrm>
            <a:off x="3641075" y="4730818"/>
            <a:ext cx="2610367"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communication </a:t>
            </a:r>
            <a:endParaRPr/>
          </a:p>
          <a:p>
            <a:pPr marL="0" marR="0" lvl="0" indent="0" algn="r" rtl="0">
              <a:spcBef>
                <a:spcPts val="0"/>
              </a:spcBef>
              <a:spcAft>
                <a:spcPts val="0"/>
              </a:spcAft>
              <a:buNone/>
            </a:pPr>
            <a:r>
              <a:rPr lang="en-US" sz="1600">
                <a:solidFill>
                  <a:srgbClr val="292A38"/>
                </a:solidFill>
                <a:latin typeface="Calibri"/>
                <a:ea typeface="Calibri"/>
                <a:cs typeface="Calibri"/>
                <a:sym typeface="Calibri"/>
              </a:rPr>
              <a:t>style</a:t>
            </a:r>
            <a:endParaRPr sz="1600">
              <a:solidFill>
                <a:srgbClr val="292A38"/>
              </a:solidFill>
              <a:latin typeface="Calibri"/>
              <a:ea typeface="Calibri"/>
              <a:cs typeface="Calibri"/>
              <a:sym typeface="Calibri"/>
            </a:endParaRPr>
          </a:p>
        </p:txBody>
      </p:sp>
      <p:sp>
        <p:nvSpPr>
          <p:cNvPr id="304" name="Google Shape;304;p18"/>
          <p:cNvSpPr txBox="1"/>
          <p:nvPr/>
        </p:nvSpPr>
        <p:spPr>
          <a:xfrm>
            <a:off x="2965527" y="5367618"/>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working style</a:t>
            </a:r>
            <a:endParaRPr sz="1600">
              <a:solidFill>
                <a:srgbClr val="292A38"/>
              </a:solidFill>
              <a:latin typeface="Calibri"/>
              <a:ea typeface="Calibri"/>
              <a:cs typeface="Calibri"/>
              <a:sym typeface="Calibri"/>
            </a:endParaRPr>
          </a:p>
        </p:txBody>
      </p:sp>
      <p:sp>
        <p:nvSpPr>
          <p:cNvPr id="305" name="Google Shape;305;p18"/>
          <p:cNvSpPr txBox="1"/>
          <p:nvPr/>
        </p:nvSpPr>
        <p:spPr>
          <a:xfrm>
            <a:off x="6139879" y="1010965"/>
            <a:ext cx="2610368" cy="425367"/>
          </a:xfrm>
          <a:prstGeom prst="rect">
            <a:avLst/>
          </a:prstGeom>
          <a:noFill/>
          <a:ln>
            <a:noFill/>
          </a:ln>
        </p:spPr>
        <p:txBody>
          <a:bodyPr spcFirstLastPara="1" wrap="square" lIns="68575" tIns="34275" rIns="68575" bIns="34275" anchor="ctr" anchorCtr="0">
            <a:normAutofit lnSpcReduction="10000"/>
          </a:bodyPr>
          <a:lstStyle/>
          <a:p>
            <a:pPr marL="0" marR="0" lvl="0" indent="0" algn="ctr" rtl="0">
              <a:lnSpc>
                <a:spcPct val="90000"/>
              </a:lnSpc>
              <a:spcBef>
                <a:spcPts val="0"/>
              </a:spcBef>
              <a:spcAft>
                <a:spcPts val="0"/>
              </a:spcAft>
              <a:buClr>
                <a:srgbClr val="B02D15"/>
              </a:buClr>
              <a:buSzPts val="2800"/>
              <a:buFont typeface="Arial"/>
              <a:buNone/>
            </a:pPr>
            <a:r>
              <a:rPr lang="en-US" sz="2800" b="1">
                <a:solidFill>
                  <a:srgbClr val="B02D15"/>
                </a:solidFill>
                <a:latin typeface="Calibri"/>
                <a:ea typeface="Calibri"/>
                <a:cs typeface="Calibri"/>
                <a:sym typeface="Calibri"/>
              </a:rPr>
              <a:t>Organizational</a:t>
            </a:r>
            <a:endParaRPr/>
          </a:p>
        </p:txBody>
      </p:sp>
      <p:sp>
        <p:nvSpPr>
          <p:cNvPr id="306" name="Google Shape;306;p18"/>
          <p:cNvSpPr txBox="1"/>
          <p:nvPr/>
        </p:nvSpPr>
        <p:spPr>
          <a:xfrm>
            <a:off x="6086707" y="1564641"/>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industry</a:t>
            </a:r>
            <a:endParaRPr sz="1600">
              <a:solidFill>
                <a:srgbClr val="292A38"/>
              </a:solidFill>
              <a:latin typeface="Calibri"/>
              <a:ea typeface="Calibri"/>
              <a:cs typeface="Calibri"/>
              <a:sym typeface="Calibri"/>
            </a:endParaRPr>
          </a:p>
        </p:txBody>
      </p:sp>
      <p:sp>
        <p:nvSpPr>
          <p:cNvPr id="307" name="Google Shape;307;p18"/>
          <p:cNvSpPr txBox="1"/>
          <p:nvPr/>
        </p:nvSpPr>
        <p:spPr>
          <a:xfrm>
            <a:off x="6387824" y="2091787"/>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union affiliation</a:t>
            </a:r>
            <a:endParaRPr sz="1600">
              <a:solidFill>
                <a:srgbClr val="292A38"/>
              </a:solidFill>
              <a:latin typeface="Calibri"/>
              <a:ea typeface="Calibri"/>
              <a:cs typeface="Calibri"/>
              <a:sym typeface="Calibri"/>
            </a:endParaRPr>
          </a:p>
        </p:txBody>
      </p:sp>
      <p:sp>
        <p:nvSpPr>
          <p:cNvPr id="308" name="Google Shape;308;p18"/>
          <p:cNvSpPr txBox="1"/>
          <p:nvPr/>
        </p:nvSpPr>
        <p:spPr>
          <a:xfrm>
            <a:off x="6628919" y="2618934"/>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role in company</a:t>
            </a:r>
            <a:endParaRPr sz="1600">
              <a:solidFill>
                <a:srgbClr val="292A38"/>
              </a:solidFill>
              <a:latin typeface="Calibri"/>
              <a:ea typeface="Calibri"/>
              <a:cs typeface="Calibri"/>
              <a:sym typeface="Calibri"/>
            </a:endParaRPr>
          </a:p>
        </p:txBody>
      </p:sp>
      <p:sp>
        <p:nvSpPr>
          <p:cNvPr id="309" name="Google Shape;309;p18"/>
          <p:cNvSpPr txBox="1"/>
          <p:nvPr/>
        </p:nvSpPr>
        <p:spPr>
          <a:xfrm>
            <a:off x="6758825" y="3146080"/>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location</a:t>
            </a:r>
            <a:endParaRPr sz="1600">
              <a:solidFill>
                <a:srgbClr val="292A38"/>
              </a:solidFill>
              <a:latin typeface="Calibri"/>
              <a:ea typeface="Calibri"/>
              <a:cs typeface="Calibri"/>
              <a:sym typeface="Calibri"/>
            </a:endParaRPr>
          </a:p>
        </p:txBody>
      </p:sp>
      <p:sp>
        <p:nvSpPr>
          <p:cNvPr id="310" name="Google Shape;310;p18"/>
          <p:cNvSpPr txBox="1"/>
          <p:nvPr/>
        </p:nvSpPr>
        <p:spPr>
          <a:xfrm>
            <a:off x="6705391" y="3673227"/>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tenure</a:t>
            </a:r>
            <a:endParaRPr sz="1600">
              <a:solidFill>
                <a:srgbClr val="292A38"/>
              </a:solidFill>
              <a:latin typeface="Calibri"/>
              <a:ea typeface="Calibri"/>
              <a:cs typeface="Calibri"/>
              <a:sym typeface="Calibri"/>
            </a:endParaRPr>
          </a:p>
        </p:txBody>
      </p:sp>
      <p:sp>
        <p:nvSpPr>
          <p:cNvPr id="311" name="Google Shape;311;p18"/>
          <p:cNvSpPr txBox="1"/>
          <p:nvPr/>
        </p:nvSpPr>
        <p:spPr>
          <a:xfrm>
            <a:off x="7597757" y="4200372"/>
            <a:ext cx="1621293"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management status</a:t>
            </a:r>
            <a:endParaRPr sz="1600">
              <a:solidFill>
                <a:srgbClr val="292A38"/>
              </a:solidFill>
              <a:latin typeface="Calibri"/>
              <a:ea typeface="Calibri"/>
              <a:cs typeface="Calibri"/>
              <a:sym typeface="Calibri"/>
            </a:endParaRPr>
          </a:p>
        </p:txBody>
      </p:sp>
      <p:sp>
        <p:nvSpPr>
          <p:cNvPr id="312" name="Google Shape;312;p18"/>
          <p:cNvSpPr txBox="1"/>
          <p:nvPr/>
        </p:nvSpPr>
        <p:spPr>
          <a:xfrm>
            <a:off x="6046320" y="5462414"/>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network</a:t>
            </a:r>
            <a:endParaRPr sz="1600">
              <a:solidFill>
                <a:srgbClr val="292A38"/>
              </a:solidFill>
              <a:latin typeface="Calibri"/>
              <a:ea typeface="Calibri"/>
              <a:cs typeface="Calibri"/>
              <a:sym typeface="Calibri"/>
            </a:endParaRPr>
          </a:p>
        </p:txBody>
      </p:sp>
      <p:sp>
        <p:nvSpPr>
          <p:cNvPr id="313" name="Google Shape;313;p18"/>
          <p:cNvSpPr txBox="1"/>
          <p:nvPr/>
        </p:nvSpPr>
        <p:spPr>
          <a:xfrm>
            <a:off x="6420956" y="4891023"/>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work experience</a:t>
            </a:r>
            <a:endParaRPr sz="1600">
              <a:solidFill>
                <a:srgbClr val="292A38"/>
              </a:solidFill>
              <a:latin typeface="Calibri"/>
              <a:ea typeface="Calibri"/>
              <a:cs typeface="Calibri"/>
              <a:sym typeface="Calibri"/>
            </a:endParaRPr>
          </a:p>
        </p:txBody>
      </p:sp>
      <p:sp>
        <p:nvSpPr>
          <p:cNvPr id="314" name="Google Shape;314;p18"/>
          <p:cNvSpPr txBox="1"/>
          <p:nvPr/>
        </p:nvSpPr>
        <p:spPr>
          <a:xfrm>
            <a:off x="8834435" y="959074"/>
            <a:ext cx="2610368" cy="477171"/>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B02D15"/>
              </a:buClr>
              <a:buSzPts val="2800"/>
              <a:buFont typeface="Arial"/>
              <a:buNone/>
            </a:pPr>
            <a:r>
              <a:rPr lang="en-US" sz="2800" b="1">
                <a:solidFill>
                  <a:srgbClr val="B02D15"/>
                </a:solidFill>
                <a:latin typeface="Calibri"/>
                <a:ea typeface="Calibri"/>
                <a:cs typeface="Calibri"/>
                <a:sym typeface="Calibri"/>
              </a:rPr>
              <a:t>Cultural</a:t>
            </a:r>
            <a:endParaRPr sz="2800" b="1">
              <a:solidFill>
                <a:srgbClr val="B02D15"/>
              </a:solidFill>
              <a:latin typeface="Calibri"/>
              <a:ea typeface="Calibri"/>
              <a:cs typeface="Calibri"/>
              <a:sym typeface="Calibri"/>
            </a:endParaRPr>
          </a:p>
        </p:txBody>
      </p:sp>
      <p:sp>
        <p:nvSpPr>
          <p:cNvPr id="315" name="Google Shape;315;p18"/>
          <p:cNvSpPr txBox="1"/>
          <p:nvPr/>
        </p:nvSpPr>
        <p:spPr>
          <a:xfrm>
            <a:off x="8817083" y="1881227"/>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body language</a:t>
            </a:r>
            <a:endParaRPr sz="1600">
              <a:solidFill>
                <a:srgbClr val="292A38"/>
              </a:solidFill>
              <a:latin typeface="Calibri"/>
              <a:ea typeface="Calibri"/>
              <a:cs typeface="Calibri"/>
              <a:sym typeface="Calibri"/>
            </a:endParaRPr>
          </a:p>
        </p:txBody>
      </p:sp>
      <p:sp>
        <p:nvSpPr>
          <p:cNvPr id="316" name="Google Shape;316;p18"/>
          <p:cNvSpPr txBox="1"/>
          <p:nvPr/>
        </p:nvSpPr>
        <p:spPr>
          <a:xfrm>
            <a:off x="8532823" y="1479507"/>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time</a:t>
            </a:r>
            <a:endParaRPr sz="1600">
              <a:solidFill>
                <a:srgbClr val="292A38"/>
              </a:solidFill>
              <a:latin typeface="Calibri"/>
              <a:ea typeface="Calibri"/>
              <a:cs typeface="Calibri"/>
              <a:sym typeface="Calibri"/>
            </a:endParaRPr>
          </a:p>
        </p:txBody>
      </p:sp>
      <p:sp>
        <p:nvSpPr>
          <p:cNvPr id="317" name="Google Shape;317;p18"/>
          <p:cNvSpPr txBox="1"/>
          <p:nvPr/>
        </p:nvSpPr>
        <p:spPr>
          <a:xfrm>
            <a:off x="9168795" y="2402643"/>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being or doing</a:t>
            </a:r>
            <a:endParaRPr sz="1600">
              <a:solidFill>
                <a:srgbClr val="292A38"/>
              </a:solidFill>
              <a:latin typeface="Calibri"/>
              <a:ea typeface="Calibri"/>
              <a:cs typeface="Calibri"/>
              <a:sym typeface="Calibri"/>
            </a:endParaRPr>
          </a:p>
        </p:txBody>
      </p:sp>
      <p:sp>
        <p:nvSpPr>
          <p:cNvPr id="318" name="Google Shape;318;p18"/>
          <p:cNvSpPr txBox="1"/>
          <p:nvPr/>
        </p:nvSpPr>
        <p:spPr>
          <a:xfrm>
            <a:off x="10005097" y="2988492"/>
            <a:ext cx="2059452"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competition or cooperation</a:t>
            </a:r>
            <a:endParaRPr sz="1600">
              <a:solidFill>
                <a:srgbClr val="292A38"/>
              </a:solidFill>
              <a:latin typeface="Calibri"/>
              <a:ea typeface="Calibri"/>
              <a:cs typeface="Calibri"/>
              <a:sym typeface="Calibri"/>
            </a:endParaRPr>
          </a:p>
        </p:txBody>
      </p:sp>
      <p:sp>
        <p:nvSpPr>
          <p:cNvPr id="319" name="Google Shape;319;p18"/>
          <p:cNvSpPr txBox="1"/>
          <p:nvPr/>
        </p:nvSpPr>
        <p:spPr>
          <a:xfrm>
            <a:off x="9328994" y="3757843"/>
            <a:ext cx="2610367"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conflict resolution preferences</a:t>
            </a:r>
            <a:endParaRPr sz="1600">
              <a:solidFill>
                <a:srgbClr val="292A38"/>
              </a:solidFill>
              <a:latin typeface="Calibri"/>
              <a:ea typeface="Calibri"/>
              <a:cs typeface="Calibri"/>
              <a:sym typeface="Calibri"/>
            </a:endParaRPr>
          </a:p>
        </p:txBody>
      </p:sp>
      <p:sp>
        <p:nvSpPr>
          <p:cNvPr id="320" name="Google Shape;320;p18"/>
          <p:cNvSpPr txBox="1"/>
          <p:nvPr/>
        </p:nvSpPr>
        <p:spPr>
          <a:xfrm>
            <a:off x="8872980" y="4456763"/>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personal space</a:t>
            </a:r>
            <a:endParaRPr sz="1600">
              <a:solidFill>
                <a:srgbClr val="292A38"/>
              </a:solidFill>
              <a:latin typeface="Calibri"/>
              <a:ea typeface="Calibri"/>
              <a:cs typeface="Calibri"/>
              <a:sym typeface="Calibri"/>
            </a:endParaRPr>
          </a:p>
        </p:txBody>
      </p:sp>
      <p:sp>
        <p:nvSpPr>
          <p:cNvPr id="321" name="Google Shape;321;p18"/>
          <p:cNvSpPr txBox="1"/>
          <p:nvPr/>
        </p:nvSpPr>
        <p:spPr>
          <a:xfrm>
            <a:off x="9194916" y="5555820"/>
            <a:ext cx="1889406"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views on authority and power</a:t>
            </a:r>
            <a:endParaRPr sz="1600">
              <a:solidFill>
                <a:srgbClr val="292A38"/>
              </a:solidFill>
              <a:latin typeface="Calibri"/>
              <a:ea typeface="Calibri"/>
              <a:cs typeface="Calibri"/>
              <a:sym typeface="Calibri"/>
            </a:endParaRPr>
          </a:p>
        </p:txBody>
      </p:sp>
      <p:sp>
        <p:nvSpPr>
          <p:cNvPr id="322" name="Google Shape;322;p18"/>
          <p:cNvSpPr txBox="1"/>
          <p:nvPr/>
        </p:nvSpPr>
        <p:spPr>
          <a:xfrm>
            <a:off x="8856443" y="4991455"/>
            <a:ext cx="261036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a:solidFill>
                  <a:srgbClr val="292A38"/>
                </a:solidFill>
                <a:latin typeface="Calibri"/>
                <a:ea typeface="Calibri"/>
                <a:cs typeface="Calibri"/>
                <a:sym typeface="Calibri"/>
              </a:rPr>
              <a:t>individual or team</a:t>
            </a:r>
            <a:endParaRPr sz="1600">
              <a:solidFill>
                <a:srgbClr val="292A38"/>
              </a:solidFill>
              <a:latin typeface="Calibri"/>
              <a:ea typeface="Calibri"/>
              <a:cs typeface="Calibri"/>
              <a:sym typeface="Calibri"/>
            </a:endParaRPr>
          </a:p>
        </p:txBody>
      </p:sp>
      <p:sp>
        <p:nvSpPr>
          <p:cNvPr id="323" name="Google Shape;323;p18"/>
          <p:cNvSpPr txBox="1"/>
          <p:nvPr/>
        </p:nvSpPr>
        <p:spPr>
          <a:xfrm>
            <a:off x="444628" y="6395492"/>
            <a:ext cx="574626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F7F7F"/>
                </a:solidFill>
                <a:latin typeface="Calibri"/>
                <a:ea typeface="Calibri"/>
                <a:cs typeface="Calibri"/>
                <a:sym typeface="Calibri"/>
              </a:rPr>
              <a:t>Adapted from Diverse Teams at Work, Loden, Gardenschwartz and Rowe, 1994</a:t>
            </a:r>
            <a:endParaRPr sz="1200">
              <a:solidFill>
                <a:srgbClr val="7F7F7F"/>
              </a:solidFill>
              <a:latin typeface="Calibri"/>
              <a:ea typeface="Calibri"/>
              <a:cs typeface="Calibri"/>
              <a:sym typeface="Calibri"/>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9"/>
          <p:cNvSpPr txBox="1">
            <a:spLocks noGrp="1"/>
          </p:cNvSpPr>
          <p:nvPr>
            <p:ph type="title" idx="4294967295"/>
          </p:nvPr>
        </p:nvSpPr>
        <p:spPr>
          <a:xfrm>
            <a:off x="1524000" y="5839013"/>
            <a:ext cx="9144000" cy="83411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B02D15"/>
              </a:buClr>
              <a:buSzPts val="4050"/>
              <a:buFont typeface="Calibri"/>
              <a:buNone/>
            </a:pPr>
            <a:r>
              <a:rPr lang="en-US" sz="4400" b="1" i="0" u="none" strike="noStrike" cap="none" dirty="0">
                <a:solidFill>
                  <a:srgbClr val="B02D15"/>
                </a:solidFill>
                <a:latin typeface="Calibri"/>
                <a:ea typeface="Calibri"/>
                <a:cs typeface="Calibri"/>
                <a:sym typeface="Calibri"/>
              </a:rPr>
              <a:t>Which words describe you?</a:t>
            </a:r>
            <a:endParaRPr dirty="0"/>
          </a:p>
        </p:txBody>
      </p:sp>
      <p:sp>
        <p:nvSpPr>
          <p:cNvPr id="329" name="Google Shape;329;p19"/>
          <p:cNvSpPr txBox="1"/>
          <p:nvPr/>
        </p:nvSpPr>
        <p:spPr>
          <a:xfrm>
            <a:off x="753201" y="280367"/>
            <a:ext cx="2632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dirty="0">
                <a:solidFill>
                  <a:srgbClr val="292A38"/>
                </a:solidFill>
                <a:latin typeface="Calibri"/>
                <a:ea typeface="Calibri"/>
                <a:cs typeface="Calibri"/>
                <a:sym typeface="Calibri"/>
              </a:rPr>
              <a:t>Employees should have independence</a:t>
            </a:r>
            <a:endParaRPr sz="2400" b="0" i="0" u="none" strike="noStrike" cap="none" dirty="0">
              <a:solidFill>
                <a:srgbClr val="292A38"/>
              </a:solidFill>
              <a:latin typeface="Calibri"/>
              <a:ea typeface="Calibri"/>
              <a:cs typeface="Calibri"/>
              <a:sym typeface="Calibri"/>
            </a:endParaRPr>
          </a:p>
        </p:txBody>
      </p:sp>
      <p:sp>
        <p:nvSpPr>
          <p:cNvPr id="330" name="Google Shape;330;p19"/>
          <p:cNvSpPr txBox="1"/>
          <p:nvPr/>
        </p:nvSpPr>
        <p:spPr>
          <a:xfrm>
            <a:off x="5634169" y="2631815"/>
            <a:ext cx="20487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dirty="0">
                <a:solidFill>
                  <a:srgbClr val="292A38"/>
                </a:solidFill>
                <a:latin typeface="Calibri"/>
                <a:ea typeface="Calibri"/>
                <a:cs typeface="Calibri"/>
                <a:sym typeface="Calibri"/>
              </a:rPr>
              <a:t>It’s important to have a home</a:t>
            </a:r>
            <a:endParaRPr sz="2400" b="0" i="0" u="none" strike="noStrike" cap="none" dirty="0">
              <a:solidFill>
                <a:srgbClr val="292A38"/>
              </a:solidFill>
              <a:latin typeface="Calibri"/>
              <a:ea typeface="Calibri"/>
              <a:cs typeface="Calibri"/>
              <a:sym typeface="Calibri"/>
            </a:endParaRPr>
          </a:p>
        </p:txBody>
      </p:sp>
      <p:sp>
        <p:nvSpPr>
          <p:cNvPr id="331" name="Google Shape;331;p19"/>
          <p:cNvSpPr txBox="1"/>
          <p:nvPr/>
        </p:nvSpPr>
        <p:spPr>
          <a:xfrm>
            <a:off x="2361651" y="1369155"/>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dirty="0" err="1">
                <a:solidFill>
                  <a:srgbClr val="292A38"/>
                </a:solidFill>
                <a:latin typeface="Calibri"/>
                <a:ea typeface="Calibri"/>
                <a:cs typeface="Calibri"/>
                <a:sym typeface="Calibri"/>
              </a:rPr>
              <a:t>Maritimer</a:t>
            </a:r>
            <a:endParaRPr sz="2400" b="0" i="0" u="none" strike="noStrike" cap="none" dirty="0">
              <a:solidFill>
                <a:srgbClr val="292A38"/>
              </a:solidFill>
              <a:latin typeface="Calibri"/>
              <a:ea typeface="Calibri"/>
              <a:cs typeface="Calibri"/>
              <a:sym typeface="Calibri"/>
            </a:endParaRPr>
          </a:p>
        </p:txBody>
      </p:sp>
      <p:sp>
        <p:nvSpPr>
          <p:cNvPr id="332" name="Google Shape;332;p19"/>
          <p:cNvSpPr txBox="1"/>
          <p:nvPr/>
        </p:nvSpPr>
        <p:spPr>
          <a:xfrm>
            <a:off x="9264016" y="3281616"/>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292A38"/>
                </a:solidFill>
                <a:latin typeface="Calibri"/>
                <a:ea typeface="Calibri"/>
                <a:cs typeface="Calibri"/>
                <a:sym typeface="Calibri"/>
              </a:rPr>
              <a:t>Punctuality is important!</a:t>
            </a:r>
            <a:endParaRPr sz="2400" b="0" i="0" u="none" strike="noStrike" cap="none">
              <a:solidFill>
                <a:srgbClr val="292A38"/>
              </a:solidFill>
              <a:latin typeface="Calibri"/>
              <a:ea typeface="Calibri"/>
              <a:cs typeface="Calibri"/>
              <a:sym typeface="Calibri"/>
            </a:endParaRPr>
          </a:p>
        </p:txBody>
      </p:sp>
      <p:sp>
        <p:nvSpPr>
          <p:cNvPr id="333" name="Google Shape;333;p19"/>
          <p:cNvSpPr txBox="1"/>
          <p:nvPr/>
        </p:nvSpPr>
        <p:spPr>
          <a:xfrm>
            <a:off x="429243" y="2899165"/>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292A38"/>
                </a:solidFill>
                <a:latin typeface="Calibri"/>
                <a:ea typeface="Calibri"/>
                <a:cs typeface="Calibri"/>
                <a:sym typeface="Calibri"/>
              </a:rPr>
              <a:t>In my 40s</a:t>
            </a:r>
            <a:endParaRPr sz="2400" b="0" i="0" u="none" strike="noStrike" cap="none">
              <a:solidFill>
                <a:srgbClr val="292A38"/>
              </a:solidFill>
              <a:latin typeface="Calibri"/>
              <a:ea typeface="Calibri"/>
              <a:cs typeface="Calibri"/>
              <a:sym typeface="Calibri"/>
            </a:endParaRPr>
          </a:p>
        </p:txBody>
      </p:sp>
      <p:sp>
        <p:nvSpPr>
          <p:cNvPr id="334" name="Google Shape;334;p19"/>
          <p:cNvSpPr txBox="1"/>
          <p:nvPr/>
        </p:nvSpPr>
        <p:spPr>
          <a:xfrm>
            <a:off x="5188894" y="4102972"/>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292A38"/>
                </a:solidFill>
                <a:latin typeface="Calibri"/>
                <a:ea typeface="Calibri"/>
                <a:cs typeface="Calibri"/>
                <a:sym typeface="Calibri"/>
              </a:rPr>
              <a:t>From abroad</a:t>
            </a:r>
            <a:endParaRPr sz="2400" b="0" i="0" u="none" strike="noStrike" cap="none">
              <a:solidFill>
                <a:srgbClr val="292A38"/>
              </a:solidFill>
              <a:latin typeface="Calibri"/>
              <a:ea typeface="Calibri"/>
              <a:cs typeface="Calibri"/>
              <a:sym typeface="Calibri"/>
            </a:endParaRPr>
          </a:p>
        </p:txBody>
      </p:sp>
      <p:sp>
        <p:nvSpPr>
          <p:cNvPr id="335" name="Google Shape;335;p19"/>
          <p:cNvSpPr txBox="1"/>
          <p:nvPr/>
        </p:nvSpPr>
        <p:spPr>
          <a:xfrm>
            <a:off x="6656024" y="350814"/>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292A38"/>
                </a:solidFill>
                <a:latin typeface="Calibri"/>
                <a:ea typeface="Calibri"/>
                <a:cs typeface="Calibri"/>
                <a:sym typeface="Calibri"/>
              </a:rPr>
              <a:t>Red head</a:t>
            </a:r>
            <a:endParaRPr sz="2400" b="0" i="0" u="none" strike="noStrike" cap="none">
              <a:solidFill>
                <a:srgbClr val="292A38"/>
              </a:solidFill>
              <a:latin typeface="Calibri"/>
              <a:ea typeface="Calibri"/>
              <a:cs typeface="Calibri"/>
              <a:sym typeface="Calibri"/>
            </a:endParaRPr>
          </a:p>
        </p:txBody>
      </p:sp>
      <p:sp>
        <p:nvSpPr>
          <p:cNvPr id="336" name="Google Shape;336;p19"/>
          <p:cNvSpPr txBox="1"/>
          <p:nvPr/>
        </p:nvSpPr>
        <p:spPr>
          <a:xfrm>
            <a:off x="9970505" y="1358005"/>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292A38"/>
                </a:solidFill>
                <a:latin typeface="Calibri"/>
                <a:ea typeface="Calibri"/>
                <a:cs typeface="Calibri"/>
                <a:sym typeface="Calibri"/>
              </a:rPr>
              <a:t>University graduate</a:t>
            </a:r>
            <a:endParaRPr sz="2400" b="0" i="0" u="none" strike="noStrike" cap="none">
              <a:solidFill>
                <a:srgbClr val="292A38"/>
              </a:solidFill>
              <a:latin typeface="Calibri"/>
              <a:ea typeface="Calibri"/>
              <a:cs typeface="Calibri"/>
              <a:sym typeface="Calibri"/>
            </a:endParaRPr>
          </a:p>
        </p:txBody>
      </p:sp>
      <p:sp>
        <p:nvSpPr>
          <p:cNvPr id="337" name="Google Shape;337;p19"/>
          <p:cNvSpPr txBox="1"/>
          <p:nvPr/>
        </p:nvSpPr>
        <p:spPr>
          <a:xfrm>
            <a:off x="618578" y="2022227"/>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292A38"/>
                </a:solidFill>
                <a:latin typeface="Calibri"/>
                <a:ea typeface="Calibri"/>
                <a:cs typeface="Calibri"/>
                <a:sym typeface="Calibri"/>
              </a:rPr>
              <a:t>Canadian</a:t>
            </a:r>
            <a:endParaRPr sz="2400" b="0" i="0" u="none" strike="noStrike" cap="none">
              <a:solidFill>
                <a:srgbClr val="292A38"/>
              </a:solidFill>
              <a:latin typeface="Calibri"/>
              <a:ea typeface="Calibri"/>
              <a:cs typeface="Calibri"/>
              <a:sym typeface="Calibri"/>
            </a:endParaRPr>
          </a:p>
        </p:txBody>
      </p:sp>
      <p:sp>
        <p:nvSpPr>
          <p:cNvPr id="338" name="Google Shape;338;p19"/>
          <p:cNvSpPr txBox="1"/>
          <p:nvPr/>
        </p:nvSpPr>
        <p:spPr>
          <a:xfrm>
            <a:off x="3870289" y="398311"/>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292A38"/>
                </a:solidFill>
                <a:latin typeface="Calibri"/>
                <a:ea typeface="Calibri"/>
                <a:cs typeface="Calibri"/>
                <a:sym typeface="Calibri"/>
              </a:rPr>
              <a:t>Indigenous</a:t>
            </a:r>
            <a:endParaRPr sz="2400" b="0" i="0" u="none" strike="noStrike" cap="none">
              <a:solidFill>
                <a:srgbClr val="292A38"/>
              </a:solidFill>
              <a:latin typeface="Calibri"/>
              <a:ea typeface="Calibri"/>
              <a:cs typeface="Calibri"/>
              <a:sym typeface="Calibri"/>
            </a:endParaRPr>
          </a:p>
        </p:txBody>
      </p:sp>
      <p:sp>
        <p:nvSpPr>
          <p:cNvPr id="339" name="Google Shape;339;p19"/>
          <p:cNvSpPr txBox="1"/>
          <p:nvPr/>
        </p:nvSpPr>
        <p:spPr>
          <a:xfrm>
            <a:off x="3176666" y="2354916"/>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292A38"/>
                </a:solidFill>
                <a:latin typeface="Calibri"/>
                <a:ea typeface="Calibri"/>
                <a:cs typeface="Calibri"/>
                <a:sym typeface="Calibri"/>
              </a:rPr>
              <a:t>I like to eat</a:t>
            </a:r>
            <a:endParaRPr sz="2400" b="0" i="0" u="none" strike="noStrike" cap="none">
              <a:solidFill>
                <a:srgbClr val="292A38"/>
              </a:solidFill>
              <a:latin typeface="Calibri"/>
              <a:ea typeface="Calibri"/>
              <a:cs typeface="Calibri"/>
              <a:sym typeface="Calibri"/>
            </a:endParaRPr>
          </a:p>
        </p:txBody>
      </p:sp>
      <p:sp>
        <p:nvSpPr>
          <p:cNvPr id="340" name="Google Shape;340;p19"/>
          <p:cNvSpPr txBox="1"/>
          <p:nvPr/>
        </p:nvSpPr>
        <p:spPr>
          <a:xfrm>
            <a:off x="3688889" y="4719131"/>
            <a:ext cx="20487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000000"/>
                </a:solidFill>
                <a:latin typeface="Calibri"/>
                <a:ea typeface="Calibri"/>
                <a:cs typeface="Calibri"/>
                <a:sym typeface="Calibri"/>
              </a:rPr>
              <a:t>Own a business</a:t>
            </a:r>
            <a:endParaRPr sz="2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endParaRPr sz="2400" b="0" i="0" u="none" strike="noStrike" cap="none">
              <a:solidFill>
                <a:srgbClr val="292A38"/>
              </a:solidFill>
              <a:latin typeface="Calibri"/>
              <a:ea typeface="Calibri"/>
              <a:cs typeface="Calibri"/>
              <a:sym typeface="Calibri"/>
            </a:endParaRPr>
          </a:p>
        </p:txBody>
      </p:sp>
      <p:sp>
        <p:nvSpPr>
          <p:cNvPr id="341" name="Google Shape;341;p19"/>
          <p:cNvSpPr txBox="1"/>
          <p:nvPr/>
        </p:nvSpPr>
        <p:spPr>
          <a:xfrm>
            <a:off x="7332280" y="1159791"/>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292A38"/>
                </a:solidFill>
                <a:latin typeface="Calibri"/>
                <a:ea typeface="Calibri"/>
                <a:cs typeface="Calibri"/>
                <a:sym typeface="Calibri"/>
              </a:rPr>
              <a:t>I greet people with a hug</a:t>
            </a:r>
            <a:endParaRPr sz="2400" b="0" i="0" u="none" strike="noStrike" cap="none">
              <a:solidFill>
                <a:srgbClr val="292A38"/>
              </a:solidFill>
              <a:latin typeface="Calibri"/>
              <a:ea typeface="Calibri"/>
              <a:cs typeface="Calibri"/>
              <a:sym typeface="Calibri"/>
            </a:endParaRPr>
          </a:p>
        </p:txBody>
      </p:sp>
      <p:sp>
        <p:nvSpPr>
          <p:cNvPr id="342" name="Google Shape;342;p19"/>
          <p:cNvSpPr txBox="1"/>
          <p:nvPr/>
        </p:nvSpPr>
        <p:spPr>
          <a:xfrm>
            <a:off x="4359294" y="1074123"/>
            <a:ext cx="1297616"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292A38"/>
                </a:solidFill>
                <a:latin typeface="Calibri"/>
                <a:ea typeface="Calibri"/>
                <a:cs typeface="Calibri"/>
                <a:sym typeface="Calibri"/>
              </a:rPr>
              <a:t>Family comes first</a:t>
            </a:r>
            <a:endParaRPr sz="2400" b="0" i="0" u="none" strike="noStrike" cap="none">
              <a:solidFill>
                <a:srgbClr val="292A38"/>
              </a:solidFill>
              <a:latin typeface="Calibri"/>
              <a:ea typeface="Calibri"/>
              <a:cs typeface="Calibri"/>
              <a:sym typeface="Calibri"/>
            </a:endParaRPr>
          </a:p>
        </p:txBody>
      </p:sp>
      <p:sp>
        <p:nvSpPr>
          <p:cNvPr id="343" name="Google Shape;343;p19"/>
          <p:cNvSpPr txBox="1"/>
          <p:nvPr/>
        </p:nvSpPr>
        <p:spPr>
          <a:xfrm>
            <a:off x="429243" y="4560150"/>
            <a:ext cx="26421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292A38"/>
                </a:solidFill>
                <a:latin typeface="Calibri"/>
                <a:ea typeface="Calibri"/>
                <a:cs typeface="Calibri"/>
                <a:sym typeface="Calibri"/>
              </a:rPr>
              <a:t>Children should obey their parents</a:t>
            </a:r>
            <a:endParaRPr sz="2400" b="0" i="0" u="none" strike="noStrike" cap="none">
              <a:solidFill>
                <a:srgbClr val="292A38"/>
              </a:solidFill>
              <a:latin typeface="Calibri"/>
              <a:ea typeface="Calibri"/>
              <a:cs typeface="Calibri"/>
              <a:sym typeface="Calibri"/>
            </a:endParaRPr>
          </a:p>
        </p:txBody>
      </p:sp>
      <p:sp>
        <p:nvSpPr>
          <p:cNvPr id="344" name="Google Shape;344;p19"/>
          <p:cNvSpPr txBox="1"/>
          <p:nvPr/>
        </p:nvSpPr>
        <p:spPr>
          <a:xfrm>
            <a:off x="8946155" y="2498714"/>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292A38"/>
                </a:solidFill>
                <a:latin typeface="Calibri"/>
                <a:ea typeface="Calibri"/>
                <a:cs typeface="Calibri"/>
                <a:sym typeface="Calibri"/>
              </a:rPr>
              <a:t>Knitter</a:t>
            </a:r>
            <a:endParaRPr sz="2400" b="0" i="0" u="none" strike="noStrike" cap="none">
              <a:solidFill>
                <a:srgbClr val="292A38"/>
              </a:solidFill>
              <a:latin typeface="Calibri"/>
              <a:ea typeface="Calibri"/>
              <a:cs typeface="Calibri"/>
              <a:sym typeface="Calibri"/>
            </a:endParaRPr>
          </a:p>
        </p:txBody>
      </p:sp>
      <p:sp>
        <p:nvSpPr>
          <p:cNvPr id="345" name="Google Shape;345;p19"/>
          <p:cNvSpPr txBox="1"/>
          <p:nvPr/>
        </p:nvSpPr>
        <p:spPr>
          <a:xfrm>
            <a:off x="5631674" y="1736044"/>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292A38"/>
                </a:solidFill>
                <a:latin typeface="Calibri"/>
                <a:ea typeface="Calibri"/>
                <a:cs typeface="Calibri"/>
                <a:sym typeface="Calibri"/>
              </a:rPr>
              <a:t>Cat person</a:t>
            </a:r>
            <a:endParaRPr sz="2400" b="0" i="0" u="none" strike="noStrike" cap="none">
              <a:solidFill>
                <a:srgbClr val="292A38"/>
              </a:solidFill>
              <a:latin typeface="Calibri"/>
              <a:ea typeface="Calibri"/>
              <a:cs typeface="Calibri"/>
              <a:sym typeface="Calibri"/>
            </a:endParaRPr>
          </a:p>
        </p:txBody>
      </p:sp>
      <p:sp>
        <p:nvSpPr>
          <p:cNvPr id="346" name="Google Shape;346;p19"/>
          <p:cNvSpPr txBox="1"/>
          <p:nvPr/>
        </p:nvSpPr>
        <p:spPr>
          <a:xfrm>
            <a:off x="9189012" y="280367"/>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000000"/>
                </a:solidFill>
                <a:latin typeface="Calibri"/>
                <a:ea typeface="Calibri"/>
                <a:cs typeface="Calibri"/>
                <a:sym typeface="Calibri"/>
              </a:rPr>
              <a:t>Small workplace</a:t>
            </a:r>
            <a:endParaRPr sz="2400" b="0" i="0" u="none" strike="noStrike" cap="none">
              <a:solidFill>
                <a:srgbClr val="292A38"/>
              </a:solidFill>
              <a:latin typeface="Calibri"/>
              <a:ea typeface="Calibri"/>
              <a:cs typeface="Calibri"/>
              <a:sym typeface="Calibri"/>
            </a:endParaRPr>
          </a:p>
        </p:txBody>
      </p:sp>
      <p:sp>
        <p:nvSpPr>
          <p:cNvPr id="347" name="Google Shape;347;p19"/>
          <p:cNvSpPr txBox="1"/>
          <p:nvPr/>
        </p:nvSpPr>
        <p:spPr>
          <a:xfrm>
            <a:off x="2736416" y="3683723"/>
            <a:ext cx="25194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000000"/>
                </a:solidFill>
                <a:latin typeface="Calibri"/>
                <a:ea typeface="Calibri"/>
                <a:cs typeface="Calibri"/>
                <a:sym typeface="Calibri"/>
              </a:rPr>
              <a:t>Manage a business</a:t>
            </a:r>
            <a:endParaRPr sz="2400" b="0" i="0" u="none" strike="noStrike" cap="none">
              <a:solidFill>
                <a:srgbClr val="292A38"/>
              </a:solidFill>
              <a:latin typeface="Calibri"/>
              <a:ea typeface="Calibri"/>
              <a:cs typeface="Calibri"/>
              <a:sym typeface="Calibri"/>
            </a:endParaRPr>
          </a:p>
        </p:txBody>
      </p:sp>
      <p:sp>
        <p:nvSpPr>
          <p:cNvPr id="348" name="Google Shape;348;p19"/>
          <p:cNvSpPr txBox="1"/>
          <p:nvPr/>
        </p:nvSpPr>
        <p:spPr>
          <a:xfrm>
            <a:off x="7332280" y="2764164"/>
            <a:ext cx="21522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000000"/>
                </a:solidFill>
                <a:latin typeface="Calibri"/>
                <a:ea typeface="Calibri"/>
                <a:cs typeface="Calibri"/>
                <a:sym typeface="Calibri"/>
              </a:rPr>
              <a:t>Human Resource professional</a:t>
            </a:r>
            <a:endParaRPr sz="2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endParaRPr sz="2400" b="0" i="0" u="none" strike="noStrike" cap="none">
              <a:solidFill>
                <a:srgbClr val="292A38"/>
              </a:solidFill>
              <a:latin typeface="Calibri"/>
              <a:ea typeface="Calibri"/>
              <a:cs typeface="Calibri"/>
              <a:sym typeface="Calibri"/>
            </a:endParaRPr>
          </a:p>
        </p:txBody>
      </p:sp>
      <p:sp>
        <p:nvSpPr>
          <p:cNvPr id="349" name="Google Shape;349;p19"/>
          <p:cNvSpPr txBox="1"/>
          <p:nvPr/>
        </p:nvSpPr>
        <p:spPr>
          <a:xfrm>
            <a:off x="9264016" y="4655062"/>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000000"/>
                </a:solidFill>
                <a:latin typeface="Calibri"/>
                <a:ea typeface="Calibri"/>
                <a:cs typeface="Calibri"/>
                <a:sym typeface="Calibri"/>
              </a:rPr>
              <a:t>Medium-sized workplace</a:t>
            </a:r>
            <a:endParaRPr sz="2400" b="0" i="0" u="none" strike="noStrike" cap="none">
              <a:solidFill>
                <a:srgbClr val="292A38"/>
              </a:solidFill>
              <a:latin typeface="Calibri"/>
              <a:ea typeface="Calibri"/>
              <a:cs typeface="Calibri"/>
              <a:sym typeface="Calibri"/>
            </a:endParaRPr>
          </a:p>
        </p:txBody>
      </p:sp>
      <p:sp>
        <p:nvSpPr>
          <p:cNvPr id="350" name="Google Shape;350;p19"/>
          <p:cNvSpPr txBox="1"/>
          <p:nvPr/>
        </p:nvSpPr>
        <p:spPr>
          <a:xfrm>
            <a:off x="2910351" y="2985197"/>
            <a:ext cx="30000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Large organization</a:t>
            </a:r>
            <a:endParaRPr sz="2400" b="0" i="0" u="none" strike="noStrike" cap="none">
              <a:solidFill>
                <a:srgbClr val="000000"/>
              </a:solidFill>
              <a:latin typeface="Calibri"/>
              <a:ea typeface="Calibri"/>
              <a:cs typeface="Calibri"/>
              <a:sym typeface="Calibri"/>
            </a:endParaRPr>
          </a:p>
        </p:txBody>
      </p:sp>
      <p:sp>
        <p:nvSpPr>
          <p:cNvPr id="351" name="Google Shape;351;p19"/>
          <p:cNvSpPr txBox="1"/>
          <p:nvPr/>
        </p:nvSpPr>
        <p:spPr>
          <a:xfrm>
            <a:off x="544332" y="3652885"/>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292A38"/>
                </a:solidFill>
                <a:latin typeface="Calibri"/>
                <a:ea typeface="Calibri"/>
                <a:cs typeface="Calibri"/>
                <a:sym typeface="Calibri"/>
              </a:rPr>
              <a:t>Woman</a:t>
            </a:r>
            <a:endParaRPr sz="2400" b="0" i="0" u="none" strike="noStrike" cap="none">
              <a:solidFill>
                <a:srgbClr val="292A38"/>
              </a:solidFill>
              <a:latin typeface="Calibri"/>
              <a:ea typeface="Calibri"/>
              <a:cs typeface="Calibri"/>
              <a:sym typeface="Calibri"/>
            </a:endParaRPr>
          </a:p>
        </p:txBody>
      </p:sp>
      <p:sp>
        <p:nvSpPr>
          <p:cNvPr id="352" name="Google Shape;352;p19"/>
          <p:cNvSpPr txBox="1"/>
          <p:nvPr/>
        </p:nvSpPr>
        <p:spPr>
          <a:xfrm>
            <a:off x="6630864" y="4686519"/>
            <a:ext cx="179545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400" b="0" i="0" u="none" strike="noStrike" cap="none">
                <a:solidFill>
                  <a:schemeClr val="dk1"/>
                </a:solidFill>
                <a:latin typeface="Calibri"/>
                <a:ea typeface="Calibri"/>
                <a:cs typeface="Calibri"/>
                <a:sym typeface="Calibri"/>
              </a:rPr>
              <a:t>Live in PEI, NB, NS, NL</a:t>
            </a:r>
            <a:endParaRPr sz="2400" b="0" i="0" u="none" strike="noStrike" cap="none">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txBox="1">
            <a:spLocks noGrp="1"/>
          </p:cNvSpPr>
          <p:nvPr>
            <p:ph type="title" idx="4294967295"/>
          </p:nvPr>
        </p:nvSpPr>
        <p:spPr>
          <a:xfrm>
            <a:off x="1676400" y="-132556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6E6E6"/>
              </a:buClr>
              <a:buSzPts val="1800"/>
              <a:buFont typeface="Calibri"/>
              <a:buNone/>
            </a:pPr>
            <a:r>
              <a:rPr lang="en-US" sz="1800" dirty="0">
                <a:solidFill>
                  <a:srgbClr val="E6E6E6"/>
                </a:solidFill>
                <a:latin typeface="Calibri"/>
                <a:ea typeface="Calibri"/>
                <a:cs typeface="Calibri"/>
                <a:sym typeface="Calibri"/>
              </a:rPr>
              <a:t>Land acknowledgement</a:t>
            </a:r>
            <a:endParaRPr dirty="0">
              <a:solidFill>
                <a:srgbClr val="E6E6E6"/>
              </a:solidFill>
            </a:endParaRPr>
          </a:p>
        </p:txBody>
      </p:sp>
      <p:pic>
        <p:nvPicPr>
          <p:cNvPr id="126" name="Google Shape;126;p2">
            <a:extLst>
              <a:ext uri="{C183D7F6-B498-43B3-948B-1728B52AA6E4}">
                <adec:decorative xmlns:adec="http://schemas.microsoft.com/office/drawing/2017/decorative" val="1"/>
              </a:ext>
            </a:extLst>
          </p:cNvPr>
          <p:cNvPicPr preferRelativeResize="0"/>
          <p:nvPr/>
        </p:nvPicPr>
        <p:blipFill rotWithShape="1">
          <a:blip r:embed="rId4">
            <a:alphaModFix/>
          </a:blip>
          <a:srcRect l="1730" t="18192"/>
          <a:stretch/>
        </p:blipFill>
        <p:spPr>
          <a:xfrm>
            <a:off x="0" y="0"/>
            <a:ext cx="5500048" cy="5960910"/>
          </a:xfrm>
          <a:prstGeom prst="rect">
            <a:avLst/>
          </a:prstGeom>
          <a:noFill/>
          <a:ln>
            <a:noFill/>
          </a:ln>
        </p:spPr>
      </p:pic>
      <p:sp>
        <p:nvSpPr>
          <p:cNvPr id="127" name="Google Shape;127;p2"/>
          <p:cNvSpPr txBox="1"/>
          <p:nvPr/>
        </p:nvSpPr>
        <p:spPr>
          <a:xfrm>
            <a:off x="6096000" y="1668407"/>
            <a:ext cx="4600326" cy="99417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02D15"/>
              </a:buClr>
              <a:buSzPts val="4400"/>
              <a:buFont typeface="Calibri"/>
              <a:buNone/>
            </a:pPr>
            <a:r>
              <a:rPr lang="en-US" sz="4400" b="1" i="0" u="none" strike="noStrike" cap="none" dirty="0">
                <a:solidFill>
                  <a:srgbClr val="B02D15"/>
                </a:solidFill>
                <a:latin typeface="Calibri"/>
                <a:ea typeface="Calibri"/>
                <a:cs typeface="Calibri"/>
                <a:sym typeface="Calibri"/>
              </a:rPr>
              <a:t>The land we’re on</a:t>
            </a:r>
            <a:endParaRPr dirty="0"/>
          </a:p>
        </p:txBody>
      </p:sp>
      <p:sp>
        <p:nvSpPr>
          <p:cNvPr id="128" name="Google Shape;128;p2"/>
          <p:cNvSpPr txBox="1"/>
          <p:nvPr/>
        </p:nvSpPr>
        <p:spPr>
          <a:xfrm>
            <a:off x="6224580" y="2683450"/>
            <a:ext cx="4874313" cy="3816303"/>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3F3F3F"/>
              </a:buClr>
              <a:buSzPts val="2000"/>
              <a:buFont typeface="Arial"/>
              <a:buChar char="•"/>
            </a:pPr>
            <a:r>
              <a:rPr lang="en-US" sz="2000" b="0" i="0" u="none" strike="noStrike" cap="none" dirty="0">
                <a:solidFill>
                  <a:srgbClr val="3F3F3F"/>
                </a:solidFill>
                <a:latin typeface="Calibri"/>
                <a:ea typeface="Calibri"/>
                <a:cs typeface="Calibri"/>
                <a:sym typeface="Calibri"/>
              </a:rPr>
              <a:t>The land and its history are part of </a:t>
            </a:r>
            <a:br>
              <a:rPr lang="en-US" sz="2000" b="0" i="0" u="none" strike="noStrike" cap="none" dirty="0">
                <a:solidFill>
                  <a:srgbClr val="3F3F3F"/>
                </a:solidFill>
                <a:latin typeface="Calibri"/>
                <a:ea typeface="Calibri"/>
                <a:cs typeface="Calibri"/>
                <a:sym typeface="Calibri"/>
              </a:rPr>
            </a:br>
            <a:r>
              <a:rPr lang="en-US" sz="2000" b="0" i="0" u="none" strike="noStrike" cap="none" dirty="0">
                <a:solidFill>
                  <a:srgbClr val="3F3F3F"/>
                </a:solidFill>
                <a:latin typeface="Calibri"/>
                <a:ea typeface="Calibri"/>
                <a:cs typeface="Calibri"/>
                <a:sym typeface="Calibri"/>
              </a:rPr>
              <a:t>who we are.</a:t>
            </a:r>
            <a:br>
              <a:rPr lang="en-US" sz="2000" b="0" i="0" u="none" strike="noStrike" cap="none" dirty="0">
                <a:solidFill>
                  <a:srgbClr val="3F3F3F"/>
                </a:solidFill>
                <a:latin typeface="Calibri"/>
                <a:ea typeface="Calibri"/>
                <a:cs typeface="Calibri"/>
                <a:sym typeface="Calibri"/>
              </a:rPr>
            </a:br>
            <a:endParaRPr sz="1200" b="0" i="0" u="none" strike="noStrike" cap="none" dirty="0">
              <a:solidFill>
                <a:srgbClr val="3F3F3F"/>
              </a:solidFill>
              <a:latin typeface="Calibri"/>
              <a:ea typeface="Calibri"/>
              <a:cs typeface="Calibri"/>
              <a:sym typeface="Calibri"/>
            </a:endParaRPr>
          </a:p>
          <a:p>
            <a:pPr marL="228600" marR="0" lvl="0" indent="-228600" algn="l" rtl="0">
              <a:lnSpc>
                <a:spcPct val="90000"/>
              </a:lnSpc>
              <a:spcBef>
                <a:spcPts val="1000"/>
              </a:spcBef>
              <a:spcAft>
                <a:spcPts val="0"/>
              </a:spcAft>
              <a:buClr>
                <a:srgbClr val="3F3F3F"/>
              </a:buClr>
              <a:buSzPts val="2000"/>
              <a:buFont typeface="Arial"/>
              <a:buChar char="•"/>
            </a:pPr>
            <a:r>
              <a:rPr lang="en-US" sz="2000" b="0" i="0" u="none" strike="noStrike" cap="none" dirty="0">
                <a:solidFill>
                  <a:srgbClr val="3F3F3F"/>
                </a:solidFill>
                <a:latin typeface="Calibri"/>
                <a:ea typeface="Calibri"/>
                <a:cs typeface="Calibri"/>
                <a:sym typeface="Calibri"/>
              </a:rPr>
              <a:t>We acknowledge that we are in the </a:t>
            </a:r>
            <a:r>
              <a:rPr lang="en-US" sz="2000" b="1" i="0" u="none" strike="noStrike" cap="none" dirty="0">
                <a:solidFill>
                  <a:srgbClr val="3F3F3F"/>
                </a:solidFill>
                <a:latin typeface="Calibri"/>
                <a:ea typeface="Calibri"/>
                <a:cs typeface="Calibri"/>
                <a:sym typeface="Calibri"/>
              </a:rPr>
              <a:t>unceded</a:t>
            </a:r>
            <a:r>
              <a:rPr lang="en-US" sz="2000" b="0" i="0" u="none" strike="noStrike" cap="none" dirty="0">
                <a:solidFill>
                  <a:srgbClr val="3F3F3F"/>
                </a:solidFill>
                <a:latin typeface="Calibri"/>
                <a:ea typeface="Calibri"/>
                <a:cs typeface="Calibri"/>
                <a:sym typeface="Calibri"/>
              </a:rPr>
              <a:t> territory and ancestral homeland of the </a:t>
            </a:r>
            <a:r>
              <a:rPr lang="en-US" sz="2000" b="1" i="0" u="none" strike="noStrike" cap="none" dirty="0">
                <a:solidFill>
                  <a:srgbClr val="3F3F3F"/>
                </a:solidFill>
                <a:latin typeface="Calibri"/>
                <a:ea typeface="Calibri"/>
                <a:cs typeface="Calibri"/>
                <a:sym typeface="Calibri"/>
              </a:rPr>
              <a:t>Mi’kmaq, Maliseet, </a:t>
            </a:r>
            <a:r>
              <a:rPr lang="en-US" sz="2000" b="1" i="0" u="none" strike="noStrike" cap="none" dirty="0" err="1">
                <a:solidFill>
                  <a:srgbClr val="3F3F3F"/>
                </a:solidFill>
                <a:latin typeface="Calibri"/>
                <a:ea typeface="Calibri"/>
                <a:cs typeface="Calibri"/>
                <a:sym typeface="Calibri"/>
              </a:rPr>
              <a:t>Passamaquody</a:t>
            </a:r>
            <a:r>
              <a:rPr lang="en-US" sz="2000" b="1" i="0" u="none" strike="noStrike" cap="none">
                <a:solidFill>
                  <a:srgbClr val="3F3F3F"/>
                </a:solidFill>
                <a:latin typeface="Calibri"/>
                <a:ea typeface="Calibri"/>
                <a:cs typeface="Calibri"/>
                <a:sym typeface="Calibri"/>
              </a:rPr>
              <a:t>, Beothuk, Inuit </a:t>
            </a:r>
            <a:r>
              <a:rPr lang="en-US" sz="2000" b="0" i="0" u="none" strike="noStrike" cap="none">
                <a:solidFill>
                  <a:srgbClr val="3F3F3F"/>
                </a:solidFill>
                <a:latin typeface="Calibri"/>
                <a:ea typeface="Calibri"/>
                <a:cs typeface="Calibri"/>
                <a:sym typeface="Calibri"/>
              </a:rPr>
              <a:t>and </a:t>
            </a:r>
            <a:r>
              <a:rPr lang="en-US" sz="2000" b="1" i="0" u="none" strike="noStrike" cap="none">
                <a:solidFill>
                  <a:srgbClr val="3F3F3F"/>
                </a:solidFill>
                <a:latin typeface="Calibri"/>
                <a:ea typeface="Calibri"/>
                <a:cs typeface="Calibri"/>
                <a:sym typeface="Calibri"/>
              </a:rPr>
              <a:t>Innu Peoples</a:t>
            </a:r>
            <a:r>
              <a:rPr lang="en-US" sz="2000" b="0" i="0" u="none" strike="noStrike" cap="none">
                <a:solidFill>
                  <a:srgbClr val="3F3F3F"/>
                </a:solidFill>
                <a:latin typeface="Calibri"/>
                <a:ea typeface="Calibri"/>
                <a:cs typeface="Calibri"/>
                <a:sym typeface="Calibri"/>
              </a:rPr>
              <a:t>.</a:t>
            </a:r>
            <a:br>
              <a:rPr lang="en-US" sz="2000" b="0" i="0" u="none" strike="noStrike" cap="none">
                <a:solidFill>
                  <a:srgbClr val="3F3F3F"/>
                </a:solidFill>
                <a:latin typeface="Calibri"/>
                <a:ea typeface="Calibri"/>
                <a:cs typeface="Calibri"/>
                <a:sym typeface="Calibri"/>
              </a:rPr>
            </a:br>
            <a:endParaRPr sz="1200" b="0" i="0" u="none" strike="noStrike" cap="none">
              <a:solidFill>
                <a:srgbClr val="3F3F3F"/>
              </a:solidFill>
              <a:latin typeface="Calibri"/>
              <a:ea typeface="Calibri"/>
              <a:cs typeface="Calibri"/>
              <a:sym typeface="Calibri"/>
            </a:endParaRPr>
          </a:p>
          <a:p>
            <a:pPr marL="228600" marR="0" lvl="0" indent="-228600" algn="l" rtl="0">
              <a:lnSpc>
                <a:spcPct val="90000"/>
              </a:lnSpc>
              <a:spcBef>
                <a:spcPts val="1000"/>
              </a:spcBef>
              <a:spcAft>
                <a:spcPts val="0"/>
              </a:spcAft>
              <a:buClr>
                <a:srgbClr val="3F3F3F"/>
              </a:buClr>
              <a:buSzPts val="2000"/>
              <a:buFont typeface="Arial"/>
              <a:buChar char="•"/>
            </a:pPr>
            <a:r>
              <a:rPr lang="en-US" sz="2000" b="0" i="0" u="none" strike="noStrike" cap="none">
                <a:solidFill>
                  <a:srgbClr val="3F3F3F"/>
                </a:solidFill>
                <a:latin typeface="Calibri"/>
                <a:ea typeface="Calibri"/>
                <a:cs typeface="Calibri"/>
                <a:sym typeface="Calibri"/>
              </a:rPr>
              <a:t>As facilitators, we strive for collective healing and reconciliation based on friendship and mutual respect.  </a:t>
            </a:r>
            <a:endParaRPr/>
          </a:p>
          <a:p>
            <a:pPr marL="0" marR="0" lvl="0" indent="0" algn="l" rtl="0">
              <a:lnSpc>
                <a:spcPct val="90000"/>
              </a:lnSpc>
              <a:spcBef>
                <a:spcPts val="1000"/>
              </a:spcBef>
              <a:spcAft>
                <a:spcPts val="0"/>
              </a:spcAft>
              <a:buClr>
                <a:srgbClr val="3F3F3F"/>
              </a:buClr>
              <a:buSzPts val="1400"/>
              <a:buFont typeface="Arial"/>
              <a:buNone/>
            </a:pPr>
            <a:r>
              <a:rPr lang="en-US" sz="1400" b="0" i="0" u="none" strike="noStrike" cap="none">
                <a:solidFill>
                  <a:srgbClr val="3F3F3F"/>
                </a:solidFill>
                <a:latin typeface="Calibri"/>
                <a:ea typeface="Calibri"/>
                <a:cs typeface="Calibri"/>
                <a:sym typeface="Calibri"/>
              </a:rPr>
              <a:t>	https://www.whose.land</a:t>
            </a:r>
            <a:br>
              <a:rPr lang="en-US" sz="1400" b="0" i="0" u="none" strike="noStrike" cap="none">
                <a:solidFill>
                  <a:srgbClr val="3F3F3F"/>
                </a:solidFill>
                <a:latin typeface="Calibri"/>
                <a:ea typeface="Calibri"/>
                <a:cs typeface="Calibri"/>
                <a:sym typeface="Calibri"/>
              </a:rPr>
            </a:br>
            <a:endParaRPr sz="1400" b="0" i="0" u="none" strike="noStrike" cap="none">
              <a:solidFill>
                <a:srgbClr val="3F3F3F"/>
              </a:solidFill>
              <a:latin typeface="Calibri"/>
              <a:ea typeface="Calibri"/>
              <a:cs typeface="Calibri"/>
              <a:sym typeface="Calibri"/>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0"/>
          <p:cNvSpPr txBox="1">
            <a:spLocks noGrp="1"/>
          </p:cNvSpPr>
          <p:nvPr>
            <p:ph type="title" idx="4294967295"/>
          </p:nvPr>
        </p:nvSpPr>
        <p:spPr>
          <a:xfrm>
            <a:off x="1750293" y="5728366"/>
            <a:ext cx="9144000" cy="834117"/>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100000"/>
              </a:lnSpc>
              <a:spcBef>
                <a:spcPts val="750"/>
              </a:spcBef>
              <a:spcAft>
                <a:spcPts val="0"/>
              </a:spcAft>
              <a:buClr>
                <a:srgbClr val="B02D15"/>
              </a:buClr>
              <a:buSzPct val="100000"/>
              <a:buFont typeface="Calibri"/>
              <a:buNone/>
            </a:pPr>
            <a:r>
              <a:rPr lang="en-US" sz="4400" b="1" i="0" u="none" strike="noStrike" cap="none">
                <a:solidFill>
                  <a:srgbClr val="B02D15"/>
                </a:solidFill>
                <a:latin typeface="Calibri"/>
                <a:ea typeface="Calibri"/>
                <a:cs typeface="Calibri"/>
                <a:sym typeface="Calibri"/>
              </a:rPr>
              <a:t>In some ways, we’re the same.</a:t>
            </a:r>
            <a:br>
              <a:rPr lang="en-US" sz="4400" b="1" i="0" u="none" strike="noStrike" cap="none">
                <a:solidFill>
                  <a:srgbClr val="B02D15"/>
                </a:solidFill>
                <a:latin typeface="Calibri"/>
                <a:ea typeface="Calibri"/>
                <a:cs typeface="Calibri"/>
                <a:sym typeface="Calibri"/>
              </a:rPr>
            </a:br>
            <a:r>
              <a:rPr lang="en-US" sz="4400" b="1" i="0" u="none" strike="noStrike" cap="none">
                <a:solidFill>
                  <a:srgbClr val="B02D15"/>
                </a:solidFill>
                <a:latin typeface="Calibri"/>
                <a:ea typeface="Calibri"/>
                <a:cs typeface="Calibri"/>
                <a:sym typeface="Calibri"/>
              </a:rPr>
              <a:t>Food, shelter, love … these are universal.</a:t>
            </a:r>
            <a:endParaRPr/>
          </a:p>
        </p:txBody>
      </p:sp>
      <p:sp>
        <p:nvSpPr>
          <p:cNvPr id="358" name="Google Shape;358;p20"/>
          <p:cNvSpPr txBox="1"/>
          <p:nvPr/>
        </p:nvSpPr>
        <p:spPr>
          <a:xfrm>
            <a:off x="753201" y="280367"/>
            <a:ext cx="2632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Employees should have independence</a:t>
            </a:r>
            <a:endParaRPr sz="2400" b="0" i="0" u="none" strike="noStrike" cap="none">
              <a:solidFill>
                <a:srgbClr val="7F7F7F"/>
              </a:solidFill>
              <a:latin typeface="Calibri"/>
              <a:ea typeface="Calibri"/>
              <a:cs typeface="Calibri"/>
              <a:sym typeface="Calibri"/>
            </a:endParaRPr>
          </a:p>
        </p:txBody>
      </p:sp>
      <p:sp>
        <p:nvSpPr>
          <p:cNvPr id="359" name="Google Shape;359;p20"/>
          <p:cNvSpPr txBox="1"/>
          <p:nvPr/>
        </p:nvSpPr>
        <p:spPr>
          <a:xfrm>
            <a:off x="5634169" y="2631815"/>
            <a:ext cx="20487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a:solidFill>
                  <a:schemeClr val="dk1"/>
                </a:solidFill>
                <a:latin typeface="Calibri"/>
                <a:ea typeface="Calibri"/>
                <a:cs typeface="Calibri"/>
                <a:sym typeface="Calibri"/>
              </a:rPr>
              <a:t>It’s important to have a home</a:t>
            </a:r>
            <a:endParaRPr sz="2400" b="1" i="0" u="none" strike="noStrike" cap="none">
              <a:solidFill>
                <a:schemeClr val="dk1"/>
              </a:solidFill>
              <a:latin typeface="Calibri"/>
              <a:ea typeface="Calibri"/>
              <a:cs typeface="Calibri"/>
              <a:sym typeface="Calibri"/>
            </a:endParaRPr>
          </a:p>
        </p:txBody>
      </p:sp>
      <p:sp>
        <p:nvSpPr>
          <p:cNvPr id="360" name="Google Shape;360;p20"/>
          <p:cNvSpPr txBox="1"/>
          <p:nvPr/>
        </p:nvSpPr>
        <p:spPr>
          <a:xfrm>
            <a:off x="2361651" y="1369155"/>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Maritimer</a:t>
            </a:r>
            <a:endParaRPr sz="2400" b="0" i="0" u="none" strike="noStrike" cap="none">
              <a:solidFill>
                <a:srgbClr val="7F7F7F"/>
              </a:solidFill>
              <a:latin typeface="Calibri"/>
              <a:ea typeface="Calibri"/>
              <a:cs typeface="Calibri"/>
              <a:sym typeface="Calibri"/>
            </a:endParaRPr>
          </a:p>
        </p:txBody>
      </p:sp>
      <p:sp>
        <p:nvSpPr>
          <p:cNvPr id="361" name="Google Shape;361;p20"/>
          <p:cNvSpPr txBox="1"/>
          <p:nvPr/>
        </p:nvSpPr>
        <p:spPr>
          <a:xfrm>
            <a:off x="9264016" y="3281616"/>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Punctuality is important!</a:t>
            </a:r>
            <a:endParaRPr sz="2400" b="0" i="0" u="none" strike="noStrike" cap="none">
              <a:solidFill>
                <a:srgbClr val="7F7F7F"/>
              </a:solidFill>
              <a:latin typeface="Calibri"/>
              <a:ea typeface="Calibri"/>
              <a:cs typeface="Calibri"/>
              <a:sym typeface="Calibri"/>
            </a:endParaRPr>
          </a:p>
        </p:txBody>
      </p:sp>
      <p:sp>
        <p:nvSpPr>
          <p:cNvPr id="362" name="Google Shape;362;p20"/>
          <p:cNvSpPr txBox="1"/>
          <p:nvPr/>
        </p:nvSpPr>
        <p:spPr>
          <a:xfrm>
            <a:off x="429243" y="2899165"/>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In my 40s</a:t>
            </a:r>
            <a:endParaRPr sz="2400" b="0" i="0" u="none" strike="noStrike" cap="none">
              <a:solidFill>
                <a:srgbClr val="7F7F7F"/>
              </a:solidFill>
              <a:latin typeface="Calibri"/>
              <a:ea typeface="Calibri"/>
              <a:cs typeface="Calibri"/>
              <a:sym typeface="Calibri"/>
            </a:endParaRPr>
          </a:p>
        </p:txBody>
      </p:sp>
      <p:sp>
        <p:nvSpPr>
          <p:cNvPr id="363" name="Google Shape;363;p20"/>
          <p:cNvSpPr txBox="1"/>
          <p:nvPr/>
        </p:nvSpPr>
        <p:spPr>
          <a:xfrm>
            <a:off x="5188894" y="4102972"/>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From abroad</a:t>
            </a:r>
            <a:endParaRPr sz="2400" b="0" i="0" u="none" strike="noStrike" cap="none">
              <a:solidFill>
                <a:srgbClr val="7F7F7F"/>
              </a:solidFill>
              <a:latin typeface="Calibri"/>
              <a:ea typeface="Calibri"/>
              <a:cs typeface="Calibri"/>
              <a:sym typeface="Calibri"/>
            </a:endParaRPr>
          </a:p>
        </p:txBody>
      </p:sp>
      <p:sp>
        <p:nvSpPr>
          <p:cNvPr id="364" name="Google Shape;364;p20"/>
          <p:cNvSpPr txBox="1"/>
          <p:nvPr/>
        </p:nvSpPr>
        <p:spPr>
          <a:xfrm>
            <a:off x="6656024" y="350814"/>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Red head</a:t>
            </a:r>
            <a:endParaRPr sz="2400" b="0" i="0" u="none" strike="noStrike" cap="none">
              <a:solidFill>
                <a:srgbClr val="7F7F7F"/>
              </a:solidFill>
              <a:latin typeface="Calibri"/>
              <a:ea typeface="Calibri"/>
              <a:cs typeface="Calibri"/>
              <a:sym typeface="Calibri"/>
            </a:endParaRPr>
          </a:p>
        </p:txBody>
      </p:sp>
      <p:sp>
        <p:nvSpPr>
          <p:cNvPr id="365" name="Google Shape;365;p20"/>
          <p:cNvSpPr txBox="1"/>
          <p:nvPr/>
        </p:nvSpPr>
        <p:spPr>
          <a:xfrm>
            <a:off x="9970505" y="1358005"/>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University graduate</a:t>
            </a:r>
            <a:endParaRPr sz="2400" b="0" i="0" u="none" strike="noStrike" cap="none">
              <a:solidFill>
                <a:srgbClr val="7F7F7F"/>
              </a:solidFill>
              <a:latin typeface="Calibri"/>
              <a:ea typeface="Calibri"/>
              <a:cs typeface="Calibri"/>
              <a:sym typeface="Calibri"/>
            </a:endParaRPr>
          </a:p>
        </p:txBody>
      </p:sp>
      <p:sp>
        <p:nvSpPr>
          <p:cNvPr id="366" name="Google Shape;366;p20"/>
          <p:cNvSpPr txBox="1"/>
          <p:nvPr/>
        </p:nvSpPr>
        <p:spPr>
          <a:xfrm>
            <a:off x="618578" y="2022227"/>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Canadian</a:t>
            </a:r>
            <a:endParaRPr sz="2400" b="0" i="0" u="none" strike="noStrike" cap="none">
              <a:solidFill>
                <a:srgbClr val="7F7F7F"/>
              </a:solidFill>
              <a:latin typeface="Calibri"/>
              <a:ea typeface="Calibri"/>
              <a:cs typeface="Calibri"/>
              <a:sym typeface="Calibri"/>
            </a:endParaRPr>
          </a:p>
        </p:txBody>
      </p:sp>
      <p:sp>
        <p:nvSpPr>
          <p:cNvPr id="367" name="Google Shape;367;p20"/>
          <p:cNvSpPr txBox="1"/>
          <p:nvPr/>
        </p:nvSpPr>
        <p:spPr>
          <a:xfrm>
            <a:off x="3870289" y="398311"/>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Indigenous</a:t>
            </a:r>
            <a:endParaRPr sz="2400" b="0" i="0" u="none" strike="noStrike" cap="none">
              <a:solidFill>
                <a:srgbClr val="7F7F7F"/>
              </a:solidFill>
              <a:latin typeface="Calibri"/>
              <a:ea typeface="Calibri"/>
              <a:cs typeface="Calibri"/>
              <a:sym typeface="Calibri"/>
            </a:endParaRPr>
          </a:p>
        </p:txBody>
      </p:sp>
      <p:sp>
        <p:nvSpPr>
          <p:cNvPr id="368" name="Google Shape;368;p20"/>
          <p:cNvSpPr txBox="1"/>
          <p:nvPr/>
        </p:nvSpPr>
        <p:spPr>
          <a:xfrm>
            <a:off x="3176666" y="2354916"/>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a:solidFill>
                  <a:schemeClr val="dk1"/>
                </a:solidFill>
                <a:latin typeface="Calibri"/>
                <a:ea typeface="Calibri"/>
                <a:cs typeface="Calibri"/>
                <a:sym typeface="Calibri"/>
              </a:rPr>
              <a:t>I like to eat</a:t>
            </a:r>
            <a:endParaRPr sz="2400" b="1" i="0" u="none" strike="noStrike" cap="none">
              <a:solidFill>
                <a:schemeClr val="dk1"/>
              </a:solidFill>
              <a:latin typeface="Calibri"/>
              <a:ea typeface="Calibri"/>
              <a:cs typeface="Calibri"/>
              <a:sym typeface="Calibri"/>
            </a:endParaRPr>
          </a:p>
        </p:txBody>
      </p:sp>
      <p:sp>
        <p:nvSpPr>
          <p:cNvPr id="369" name="Google Shape;369;p20"/>
          <p:cNvSpPr txBox="1"/>
          <p:nvPr/>
        </p:nvSpPr>
        <p:spPr>
          <a:xfrm>
            <a:off x="3688889" y="4719131"/>
            <a:ext cx="20487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7F7F7F"/>
                </a:solidFill>
                <a:latin typeface="Calibri"/>
                <a:ea typeface="Calibri"/>
                <a:cs typeface="Calibri"/>
                <a:sym typeface="Calibri"/>
              </a:rPr>
              <a:t>Own a business</a:t>
            </a:r>
            <a:endParaRPr sz="2400" b="0" i="0" u="none" strike="noStrike" cap="none">
              <a:solidFill>
                <a:srgbClr val="7F7F7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endParaRPr sz="2400" b="0" i="0" u="none" strike="noStrike" cap="none">
              <a:solidFill>
                <a:srgbClr val="7F7F7F"/>
              </a:solidFill>
              <a:latin typeface="Calibri"/>
              <a:ea typeface="Calibri"/>
              <a:cs typeface="Calibri"/>
              <a:sym typeface="Calibri"/>
            </a:endParaRPr>
          </a:p>
        </p:txBody>
      </p:sp>
      <p:sp>
        <p:nvSpPr>
          <p:cNvPr id="370" name="Google Shape;370;p20"/>
          <p:cNvSpPr txBox="1"/>
          <p:nvPr/>
        </p:nvSpPr>
        <p:spPr>
          <a:xfrm>
            <a:off x="7332280" y="1159791"/>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I greet people with a hug</a:t>
            </a:r>
            <a:endParaRPr sz="2400" b="0" i="0" u="none" strike="noStrike" cap="none">
              <a:solidFill>
                <a:srgbClr val="7F7F7F"/>
              </a:solidFill>
              <a:latin typeface="Calibri"/>
              <a:ea typeface="Calibri"/>
              <a:cs typeface="Calibri"/>
              <a:sym typeface="Calibri"/>
            </a:endParaRPr>
          </a:p>
        </p:txBody>
      </p:sp>
      <p:sp>
        <p:nvSpPr>
          <p:cNvPr id="371" name="Google Shape;371;p20"/>
          <p:cNvSpPr txBox="1"/>
          <p:nvPr/>
        </p:nvSpPr>
        <p:spPr>
          <a:xfrm>
            <a:off x="4359294" y="1074123"/>
            <a:ext cx="1297616"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Family comes first</a:t>
            </a:r>
            <a:endParaRPr sz="2400" b="0" i="0" u="none" strike="noStrike" cap="none">
              <a:solidFill>
                <a:srgbClr val="7F7F7F"/>
              </a:solidFill>
              <a:latin typeface="Calibri"/>
              <a:ea typeface="Calibri"/>
              <a:cs typeface="Calibri"/>
              <a:sym typeface="Calibri"/>
            </a:endParaRPr>
          </a:p>
        </p:txBody>
      </p:sp>
      <p:sp>
        <p:nvSpPr>
          <p:cNvPr id="372" name="Google Shape;372;p20"/>
          <p:cNvSpPr txBox="1"/>
          <p:nvPr/>
        </p:nvSpPr>
        <p:spPr>
          <a:xfrm>
            <a:off x="429243" y="4560150"/>
            <a:ext cx="26421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Children should obey their parents</a:t>
            </a:r>
            <a:endParaRPr sz="2400" b="0" i="0" u="none" strike="noStrike" cap="none">
              <a:solidFill>
                <a:srgbClr val="7F7F7F"/>
              </a:solidFill>
              <a:latin typeface="Calibri"/>
              <a:ea typeface="Calibri"/>
              <a:cs typeface="Calibri"/>
              <a:sym typeface="Calibri"/>
            </a:endParaRPr>
          </a:p>
        </p:txBody>
      </p:sp>
      <p:sp>
        <p:nvSpPr>
          <p:cNvPr id="373" name="Google Shape;373;p20"/>
          <p:cNvSpPr txBox="1"/>
          <p:nvPr/>
        </p:nvSpPr>
        <p:spPr>
          <a:xfrm>
            <a:off x="8946155" y="2498714"/>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Knitter</a:t>
            </a:r>
            <a:endParaRPr sz="2400" b="0" i="0" u="none" strike="noStrike" cap="none">
              <a:solidFill>
                <a:srgbClr val="7F7F7F"/>
              </a:solidFill>
              <a:latin typeface="Calibri"/>
              <a:ea typeface="Calibri"/>
              <a:cs typeface="Calibri"/>
              <a:sym typeface="Calibri"/>
            </a:endParaRPr>
          </a:p>
        </p:txBody>
      </p:sp>
      <p:sp>
        <p:nvSpPr>
          <p:cNvPr id="374" name="Google Shape;374;p20"/>
          <p:cNvSpPr txBox="1"/>
          <p:nvPr/>
        </p:nvSpPr>
        <p:spPr>
          <a:xfrm>
            <a:off x="5631674" y="1736044"/>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Cat person</a:t>
            </a:r>
            <a:endParaRPr sz="2400" b="0" i="0" u="none" strike="noStrike" cap="none">
              <a:solidFill>
                <a:srgbClr val="7F7F7F"/>
              </a:solidFill>
              <a:latin typeface="Calibri"/>
              <a:ea typeface="Calibri"/>
              <a:cs typeface="Calibri"/>
              <a:sym typeface="Calibri"/>
            </a:endParaRPr>
          </a:p>
        </p:txBody>
      </p:sp>
      <p:sp>
        <p:nvSpPr>
          <p:cNvPr id="375" name="Google Shape;375;p20"/>
          <p:cNvSpPr txBox="1"/>
          <p:nvPr/>
        </p:nvSpPr>
        <p:spPr>
          <a:xfrm>
            <a:off x="9189012" y="280367"/>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7F7F7F"/>
                </a:solidFill>
                <a:latin typeface="Calibri"/>
                <a:ea typeface="Calibri"/>
                <a:cs typeface="Calibri"/>
                <a:sym typeface="Calibri"/>
              </a:rPr>
              <a:t>Small workplace</a:t>
            </a:r>
            <a:endParaRPr sz="2400" b="0" i="0" u="none" strike="noStrike" cap="none">
              <a:solidFill>
                <a:srgbClr val="7F7F7F"/>
              </a:solidFill>
              <a:latin typeface="Calibri"/>
              <a:ea typeface="Calibri"/>
              <a:cs typeface="Calibri"/>
              <a:sym typeface="Calibri"/>
            </a:endParaRPr>
          </a:p>
        </p:txBody>
      </p:sp>
      <p:sp>
        <p:nvSpPr>
          <p:cNvPr id="376" name="Google Shape;376;p20"/>
          <p:cNvSpPr txBox="1"/>
          <p:nvPr/>
        </p:nvSpPr>
        <p:spPr>
          <a:xfrm>
            <a:off x="2736416" y="3683723"/>
            <a:ext cx="25194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7F7F7F"/>
                </a:solidFill>
                <a:latin typeface="Calibri"/>
                <a:ea typeface="Calibri"/>
                <a:cs typeface="Calibri"/>
                <a:sym typeface="Calibri"/>
              </a:rPr>
              <a:t>Manage a business</a:t>
            </a:r>
            <a:endParaRPr sz="2400" b="0" i="0" u="none" strike="noStrike" cap="none">
              <a:solidFill>
                <a:srgbClr val="7F7F7F"/>
              </a:solidFill>
              <a:latin typeface="Calibri"/>
              <a:ea typeface="Calibri"/>
              <a:cs typeface="Calibri"/>
              <a:sym typeface="Calibri"/>
            </a:endParaRPr>
          </a:p>
        </p:txBody>
      </p:sp>
      <p:sp>
        <p:nvSpPr>
          <p:cNvPr id="377" name="Google Shape;377;p20"/>
          <p:cNvSpPr txBox="1"/>
          <p:nvPr/>
        </p:nvSpPr>
        <p:spPr>
          <a:xfrm>
            <a:off x="7332280" y="2764164"/>
            <a:ext cx="21522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7F7F7F"/>
                </a:solidFill>
                <a:latin typeface="Calibri"/>
                <a:ea typeface="Calibri"/>
                <a:cs typeface="Calibri"/>
                <a:sym typeface="Calibri"/>
              </a:rPr>
              <a:t>Human Resource professional</a:t>
            </a:r>
            <a:endParaRPr sz="2400" b="0" i="0" u="none" strike="noStrike" cap="none">
              <a:solidFill>
                <a:srgbClr val="7F7F7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endParaRPr sz="2400" b="0" i="0" u="none" strike="noStrike" cap="none">
              <a:solidFill>
                <a:srgbClr val="7F7F7F"/>
              </a:solidFill>
              <a:latin typeface="Calibri"/>
              <a:ea typeface="Calibri"/>
              <a:cs typeface="Calibri"/>
              <a:sym typeface="Calibri"/>
            </a:endParaRPr>
          </a:p>
        </p:txBody>
      </p:sp>
      <p:sp>
        <p:nvSpPr>
          <p:cNvPr id="378" name="Google Shape;378;p20"/>
          <p:cNvSpPr txBox="1"/>
          <p:nvPr/>
        </p:nvSpPr>
        <p:spPr>
          <a:xfrm>
            <a:off x="9264016" y="4655062"/>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7F7F7F"/>
                </a:solidFill>
                <a:latin typeface="Calibri"/>
                <a:ea typeface="Calibri"/>
                <a:cs typeface="Calibri"/>
                <a:sym typeface="Calibri"/>
              </a:rPr>
              <a:t>Medium-sized workplace</a:t>
            </a:r>
            <a:endParaRPr sz="2400" b="0" i="0" u="none" strike="noStrike" cap="none">
              <a:solidFill>
                <a:srgbClr val="7F7F7F"/>
              </a:solidFill>
              <a:latin typeface="Calibri"/>
              <a:ea typeface="Calibri"/>
              <a:cs typeface="Calibri"/>
              <a:sym typeface="Calibri"/>
            </a:endParaRPr>
          </a:p>
        </p:txBody>
      </p:sp>
      <p:sp>
        <p:nvSpPr>
          <p:cNvPr id="379" name="Google Shape;379;p20"/>
          <p:cNvSpPr txBox="1"/>
          <p:nvPr/>
        </p:nvSpPr>
        <p:spPr>
          <a:xfrm>
            <a:off x="2910351" y="2985197"/>
            <a:ext cx="30000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7F7F7F"/>
              </a:buClr>
              <a:buSzPts val="2400"/>
              <a:buFont typeface="Calibri"/>
              <a:buNone/>
            </a:pPr>
            <a:r>
              <a:rPr lang="en-US" sz="2400" b="0" i="0" u="none" strike="noStrike" cap="none">
                <a:solidFill>
                  <a:srgbClr val="7F7F7F"/>
                </a:solidFill>
                <a:latin typeface="Calibri"/>
                <a:ea typeface="Calibri"/>
                <a:cs typeface="Calibri"/>
                <a:sym typeface="Calibri"/>
              </a:rPr>
              <a:t>Large organization</a:t>
            </a:r>
            <a:endParaRPr sz="2400" b="0" i="0" u="none" strike="noStrike" cap="none">
              <a:solidFill>
                <a:srgbClr val="7F7F7F"/>
              </a:solidFill>
              <a:latin typeface="Calibri"/>
              <a:ea typeface="Calibri"/>
              <a:cs typeface="Calibri"/>
              <a:sym typeface="Calibri"/>
            </a:endParaRPr>
          </a:p>
        </p:txBody>
      </p:sp>
      <p:sp>
        <p:nvSpPr>
          <p:cNvPr id="380" name="Google Shape;380;p20"/>
          <p:cNvSpPr txBox="1"/>
          <p:nvPr/>
        </p:nvSpPr>
        <p:spPr>
          <a:xfrm>
            <a:off x="544332" y="3652885"/>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Woman</a:t>
            </a:r>
            <a:endParaRPr sz="2400" b="0" i="0" u="none" strike="noStrike" cap="none">
              <a:solidFill>
                <a:srgbClr val="7F7F7F"/>
              </a:solidFill>
              <a:latin typeface="Calibri"/>
              <a:ea typeface="Calibri"/>
              <a:cs typeface="Calibri"/>
              <a:sym typeface="Calibri"/>
            </a:endParaRPr>
          </a:p>
        </p:txBody>
      </p:sp>
      <p:sp>
        <p:nvSpPr>
          <p:cNvPr id="381" name="Google Shape;381;p20"/>
          <p:cNvSpPr txBox="1"/>
          <p:nvPr/>
        </p:nvSpPr>
        <p:spPr>
          <a:xfrm>
            <a:off x="6630864" y="4686519"/>
            <a:ext cx="179545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400" b="0" i="0" u="none" strike="noStrike" cap="none">
                <a:solidFill>
                  <a:srgbClr val="7F7F7F"/>
                </a:solidFill>
                <a:latin typeface="Calibri"/>
                <a:ea typeface="Calibri"/>
                <a:cs typeface="Calibri"/>
                <a:sym typeface="Calibri"/>
              </a:rPr>
              <a:t>Live in PEI, NB, NS, NL</a:t>
            </a:r>
            <a:endParaRPr sz="2400" b="0" i="0" u="none" strike="noStrike" cap="none">
              <a:solidFill>
                <a:srgbClr val="7F7F7F"/>
              </a:solidFill>
              <a:latin typeface="Calibri"/>
              <a:ea typeface="Calibri"/>
              <a:cs typeface="Calibri"/>
              <a:sym typeface="Calibri"/>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1"/>
          <p:cNvSpPr txBox="1">
            <a:spLocks noGrp="1"/>
          </p:cNvSpPr>
          <p:nvPr>
            <p:ph type="title" idx="4294967295"/>
          </p:nvPr>
        </p:nvSpPr>
        <p:spPr>
          <a:xfrm>
            <a:off x="1750293" y="5728366"/>
            <a:ext cx="9144000" cy="834117"/>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100000"/>
              </a:lnSpc>
              <a:spcBef>
                <a:spcPts val="750"/>
              </a:spcBef>
              <a:spcAft>
                <a:spcPts val="0"/>
              </a:spcAft>
              <a:buClr>
                <a:srgbClr val="B02D15"/>
              </a:buClr>
              <a:buSzPct val="100000"/>
              <a:buFont typeface="Calibri"/>
              <a:buNone/>
            </a:pPr>
            <a:r>
              <a:rPr lang="en-US" sz="4400" b="1" i="0" u="none" strike="noStrike" cap="none">
                <a:solidFill>
                  <a:srgbClr val="B02D15"/>
                </a:solidFill>
                <a:latin typeface="Calibri"/>
                <a:ea typeface="Calibri"/>
                <a:cs typeface="Calibri"/>
                <a:sym typeface="Calibri"/>
              </a:rPr>
              <a:t>In some ways, we’re different.</a:t>
            </a:r>
            <a:br>
              <a:rPr lang="en-US" sz="4400" b="1" i="0" u="none" strike="noStrike" cap="none">
                <a:solidFill>
                  <a:srgbClr val="B02D15"/>
                </a:solidFill>
                <a:latin typeface="Calibri"/>
                <a:ea typeface="Calibri"/>
                <a:cs typeface="Calibri"/>
                <a:sym typeface="Calibri"/>
              </a:rPr>
            </a:br>
            <a:r>
              <a:rPr lang="en-US" sz="4400" b="1" i="0" u="none" strike="noStrike" cap="none">
                <a:solidFill>
                  <a:srgbClr val="B02D15"/>
                </a:solidFill>
                <a:latin typeface="Calibri"/>
                <a:ea typeface="Calibri"/>
                <a:cs typeface="Calibri"/>
                <a:sym typeface="Calibri"/>
              </a:rPr>
              <a:t>We have individual differences.</a:t>
            </a:r>
            <a:endParaRPr/>
          </a:p>
        </p:txBody>
      </p:sp>
      <p:sp>
        <p:nvSpPr>
          <p:cNvPr id="387" name="Google Shape;387;p21"/>
          <p:cNvSpPr txBox="1"/>
          <p:nvPr/>
        </p:nvSpPr>
        <p:spPr>
          <a:xfrm>
            <a:off x="753201" y="280367"/>
            <a:ext cx="2632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Employees should have independence</a:t>
            </a:r>
            <a:endParaRPr sz="2400" b="0" i="0" u="none" strike="noStrike" cap="none">
              <a:solidFill>
                <a:srgbClr val="7F7F7F"/>
              </a:solidFill>
              <a:latin typeface="Calibri"/>
              <a:ea typeface="Calibri"/>
              <a:cs typeface="Calibri"/>
              <a:sym typeface="Calibri"/>
            </a:endParaRPr>
          </a:p>
        </p:txBody>
      </p:sp>
      <p:sp>
        <p:nvSpPr>
          <p:cNvPr id="388" name="Google Shape;388;p21"/>
          <p:cNvSpPr txBox="1"/>
          <p:nvPr/>
        </p:nvSpPr>
        <p:spPr>
          <a:xfrm>
            <a:off x="5634169" y="2631815"/>
            <a:ext cx="20487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a:solidFill>
                  <a:srgbClr val="7F7F7F"/>
                </a:solidFill>
                <a:latin typeface="Calibri"/>
                <a:ea typeface="Calibri"/>
                <a:cs typeface="Calibri"/>
                <a:sym typeface="Calibri"/>
              </a:rPr>
              <a:t>It’s important to have a home</a:t>
            </a:r>
            <a:endParaRPr sz="2400">
              <a:solidFill>
                <a:srgbClr val="7F7F7F"/>
              </a:solidFill>
              <a:latin typeface="Calibri"/>
              <a:ea typeface="Calibri"/>
              <a:cs typeface="Calibri"/>
              <a:sym typeface="Calibri"/>
            </a:endParaRPr>
          </a:p>
        </p:txBody>
      </p:sp>
      <p:sp>
        <p:nvSpPr>
          <p:cNvPr id="389" name="Google Shape;389;p21"/>
          <p:cNvSpPr txBox="1"/>
          <p:nvPr/>
        </p:nvSpPr>
        <p:spPr>
          <a:xfrm>
            <a:off x="2361651" y="1369155"/>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a:solidFill>
                  <a:schemeClr val="dk1"/>
                </a:solidFill>
                <a:latin typeface="Calibri"/>
                <a:ea typeface="Calibri"/>
                <a:cs typeface="Calibri"/>
                <a:sym typeface="Calibri"/>
              </a:rPr>
              <a:t>Maritimer</a:t>
            </a:r>
            <a:endParaRPr sz="2400" b="1" i="0" u="none" strike="noStrike" cap="none">
              <a:solidFill>
                <a:schemeClr val="dk1"/>
              </a:solidFill>
              <a:latin typeface="Calibri"/>
              <a:ea typeface="Calibri"/>
              <a:cs typeface="Calibri"/>
              <a:sym typeface="Calibri"/>
            </a:endParaRPr>
          </a:p>
        </p:txBody>
      </p:sp>
      <p:sp>
        <p:nvSpPr>
          <p:cNvPr id="390" name="Google Shape;390;p21"/>
          <p:cNvSpPr txBox="1"/>
          <p:nvPr/>
        </p:nvSpPr>
        <p:spPr>
          <a:xfrm>
            <a:off x="9264016" y="3281616"/>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Punctuality is important!</a:t>
            </a:r>
            <a:endParaRPr sz="2400" b="0" i="0" u="none" strike="noStrike" cap="none">
              <a:solidFill>
                <a:srgbClr val="7F7F7F"/>
              </a:solidFill>
              <a:latin typeface="Calibri"/>
              <a:ea typeface="Calibri"/>
              <a:cs typeface="Calibri"/>
              <a:sym typeface="Calibri"/>
            </a:endParaRPr>
          </a:p>
        </p:txBody>
      </p:sp>
      <p:sp>
        <p:nvSpPr>
          <p:cNvPr id="391" name="Google Shape;391;p21"/>
          <p:cNvSpPr txBox="1"/>
          <p:nvPr/>
        </p:nvSpPr>
        <p:spPr>
          <a:xfrm>
            <a:off x="429243" y="2899165"/>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a:solidFill>
                  <a:schemeClr val="dk1"/>
                </a:solidFill>
                <a:latin typeface="Calibri"/>
                <a:ea typeface="Calibri"/>
                <a:cs typeface="Calibri"/>
                <a:sym typeface="Calibri"/>
              </a:rPr>
              <a:t>In my 40s</a:t>
            </a:r>
            <a:endParaRPr sz="2400" b="1" i="0" u="none" strike="noStrike" cap="none">
              <a:solidFill>
                <a:schemeClr val="dk1"/>
              </a:solidFill>
              <a:latin typeface="Calibri"/>
              <a:ea typeface="Calibri"/>
              <a:cs typeface="Calibri"/>
              <a:sym typeface="Calibri"/>
            </a:endParaRPr>
          </a:p>
        </p:txBody>
      </p:sp>
      <p:sp>
        <p:nvSpPr>
          <p:cNvPr id="392" name="Google Shape;392;p21"/>
          <p:cNvSpPr txBox="1"/>
          <p:nvPr/>
        </p:nvSpPr>
        <p:spPr>
          <a:xfrm>
            <a:off x="5188894" y="4102972"/>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a:solidFill>
                  <a:schemeClr val="dk1"/>
                </a:solidFill>
                <a:latin typeface="Calibri"/>
                <a:ea typeface="Calibri"/>
                <a:cs typeface="Calibri"/>
                <a:sym typeface="Calibri"/>
              </a:rPr>
              <a:t>From abroad</a:t>
            </a:r>
            <a:endParaRPr sz="2400" b="1" i="0" u="none" strike="noStrike" cap="none">
              <a:solidFill>
                <a:schemeClr val="dk1"/>
              </a:solidFill>
              <a:latin typeface="Calibri"/>
              <a:ea typeface="Calibri"/>
              <a:cs typeface="Calibri"/>
              <a:sym typeface="Calibri"/>
            </a:endParaRPr>
          </a:p>
        </p:txBody>
      </p:sp>
      <p:sp>
        <p:nvSpPr>
          <p:cNvPr id="393" name="Google Shape;393;p21"/>
          <p:cNvSpPr txBox="1"/>
          <p:nvPr/>
        </p:nvSpPr>
        <p:spPr>
          <a:xfrm>
            <a:off x="6656024" y="350814"/>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a:solidFill>
                  <a:schemeClr val="dk1"/>
                </a:solidFill>
                <a:latin typeface="Calibri"/>
                <a:ea typeface="Calibri"/>
                <a:cs typeface="Calibri"/>
                <a:sym typeface="Calibri"/>
              </a:rPr>
              <a:t>Red head</a:t>
            </a:r>
            <a:endParaRPr sz="2400" b="1" i="0" u="none" strike="noStrike" cap="none">
              <a:solidFill>
                <a:schemeClr val="dk1"/>
              </a:solidFill>
              <a:latin typeface="Calibri"/>
              <a:ea typeface="Calibri"/>
              <a:cs typeface="Calibri"/>
              <a:sym typeface="Calibri"/>
            </a:endParaRPr>
          </a:p>
        </p:txBody>
      </p:sp>
      <p:sp>
        <p:nvSpPr>
          <p:cNvPr id="394" name="Google Shape;394;p21"/>
          <p:cNvSpPr txBox="1"/>
          <p:nvPr/>
        </p:nvSpPr>
        <p:spPr>
          <a:xfrm>
            <a:off x="9970505" y="1358005"/>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a:solidFill>
                  <a:schemeClr val="dk1"/>
                </a:solidFill>
                <a:latin typeface="Calibri"/>
                <a:ea typeface="Calibri"/>
                <a:cs typeface="Calibri"/>
                <a:sym typeface="Calibri"/>
              </a:rPr>
              <a:t>University graduate</a:t>
            </a:r>
            <a:endParaRPr sz="2400" b="1" i="0" u="none" strike="noStrike" cap="none">
              <a:solidFill>
                <a:schemeClr val="dk1"/>
              </a:solidFill>
              <a:latin typeface="Calibri"/>
              <a:ea typeface="Calibri"/>
              <a:cs typeface="Calibri"/>
              <a:sym typeface="Calibri"/>
            </a:endParaRPr>
          </a:p>
        </p:txBody>
      </p:sp>
      <p:sp>
        <p:nvSpPr>
          <p:cNvPr id="395" name="Google Shape;395;p21"/>
          <p:cNvSpPr txBox="1"/>
          <p:nvPr/>
        </p:nvSpPr>
        <p:spPr>
          <a:xfrm>
            <a:off x="618578" y="2022227"/>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a:solidFill>
                  <a:schemeClr val="dk1"/>
                </a:solidFill>
                <a:latin typeface="Calibri"/>
                <a:ea typeface="Calibri"/>
                <a:cs typeface="Calibri"/>
                <a:sym typeface="Calibri"/>
              </a:rPr>
              <a:t>Canadian</a:t>
            </a:r>
            <a:endParaRPr sz="2400" b="1" i="0" u="none" strike="noStrike" cap="none">
              <a:solidFill>
                <a:schemeClr val="dk1"/>
              </a:solidFill>
              <a:latin typeface="Calibri"/>
              <a:ea typeface="Calibri"/>
              <a:cs typeface="Calibri"/>
              <a:sym typeface="Calibri"/>
            </a:endParaRPr>
          </a:p>
        </p:txBody>
      </p:sp>
      <p:sp>
        <p:nvSpPr>
          <p:cNvPr id="396" name="Google Shape;396;p21"/>
          <p:cNvSpPr txBox="1"/>
          <p:nvPr/>
        </p:nvSpPr>
        <p:spPr>
          <a:xfrm>
            <a:off x="3870289" y="398311"/>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a:solidFill>
                  <a:schemeClr val="dk1"/>
                </a:solidFill>
                <a:latin typeface="Calibri"/>
                <a:ea typeface="Calibri"/>
                <a:cs typeface="Calibri"/>
                <a:sym typeface="Calibri"/>
              </a:rPr>
              <a:t>Indigenous</a:t>
            </a:r>
            <a:endParaRPr sz="2400" b="1" i="0" u="none" strike="noStrike" cap="none">
              <a:solidFill>
                <a:schemeClr val="dk1"/>
              </a:solidFill>
              <a:latin typeface="Calibri"/>
              <a:ea typeface="Calibri"/>
              <a:cs typeface="Calibri"/>
              <a:sym typeface="Calibri"/>
            </a:endParaRPr>
          </a:p>
        </p:txBody>
      </p:sp>
      <p:sp>
        <p:nvSpPr>
          <p:cNvPr id="397" name="Google Shape;397;p21"/>
          <p:cNvSpPr txBox="1"/>
          <p:nvPr/>
        </p:nvSpPr>
        <p:spPr>
          <a:xfrm>
            <a:off x="3176666" y="2354916"/>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a:solidFill>
                  <a:srgbClr val="7F7F7F"/>
                </a:solidFill>
                <a:latin typeface="Calibri"/>
                <a:ea typeface="Calibri"/>
                <a:cs typeface="Calibri"/>
                <a:sym typeface="Calibri"/>
              </a:rPr>
              <a:t>I like to eat</a:t>
            </a:r>
            <a:endParaRPr sz="2400">
              <a:solidFill>
                <a:srgbClr val="7F7F7F"/>
              </a:solidFill>
              <a:latin typeface="Calibri"/>
              <a:ea typeface="Calibri"/>
              <a:cs typeface="Calibri"/>
              <a:sym typeface="Calibri"/>
            </a:endParaRPr>
          </a:p>
        </p:txBody>
      </p:sp>
      <p:sp>
        <p:nvSpPr>
          <p:cNvPr id="398" name="Google Shape;398;p21"/>
          <p:cNvSpPr txBox="1"/>
          <p:nvPr/>
        </p:nvSpPr>
        <p:spPr>
          <a:xfrm>
            <a:off x="3688889" y="4719131"/>
            <a:ext cx="20487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7F7F7F"/>
                </a:solidFill>
                <a:latin typeface="Calibri"/>
                <a:ea typeface="Calibri"/>
                <a:cs typeface="Calibri"/>
                <a:sym typeface="Calibri"/>
              </a:rPr>
              <a:t>Own a business</a:t>
            </a:r>
            <a:endParaRPr sz="2400" b="0" i="0" u="none" strike="noStrike" cap="none">
              <a:solidFill>
                <a:srgbClr val="7F7F7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endParaRPr sz="2400" b="0" i="0" u="none" strike="noStrike" cap="none">
              <a:solidFill>
                <a:srgbClr val="7F7F7F"/>
              </a:solidFill>
              <a:latin typeface="Calibri"/>
              <a:ea typeface="Calibri"/>
              <a:cs typeface="Calibri"/>
              <a:sym typeface="Calibri"/>
            </a:endParaRPr>
          </a:p>
        </p:txBody>
      </p:sp>
      <p:sp>
        <p:nvSpPr>
          <p:cNvPr id="399" name="Google Shape;399;p21"/>
          <p:cNvSpPr txBox="1"/>
          <p:nvPr/>
        </p:nvSpPr>
        <p:spPr>
          <a:xfrm>
            <a:off x="7332280" y="1159791"/>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I greet people with a hug</a:t>
            </a:r>
            <a:endParaRPr sz="2400" b="0" i="0" u="none" strike="noStrike" cap="none">
              <a:solidFill>
                <a:srgbClr val="7F7F7F"/>
              </a:solidFill>
              <a:latin typeface="Calibri"/>
              <a:ea typeface="Calibri"/>
              <a:cs typeface="Calibri"/>
              <a:sym typeface="Calibri"/>
            </a:endParaRPr>
          </a:p>
        </p:txBody>
      </p:sp>
      <p:sp>
        <p:nvSpPr>
          <p:cNvPr id="400" name="Google Shape;400;p21"/>
          <p:cNvSpPr txBox="1"/>
          <p:nvPr/>
        </p:nvSpPr>
        <p:spPr>
          <a:xfrm>
            <a:off x="4359294" y="1074123"/>
            <a:ext cx="1297616"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Family comes first</a:t>
            </a:r>
            <a:endParaRPr sz="2400" b="0" i="0" u="none" strike="noStrike" cap="none">
              <a:solidFill>
                <a:srgbClr val="7F7F7F"/>
              </a:solidFill>
              <a:latin typeface="Calibri"/>
              <a:ea typeface="Calibri"/>
              <a:cs typeface="Calibri"/>
              <a:sym typeface="Calibri"/>
            </a:endParaRPr>
          </a:p>
        </p:txBody>
      </p:sp>
      <p:sp>
        <p:nvSpPr>
          <p:cNvPr id="401" name="Google Shape;401;p21"/>
          <p:cNvSpPr txBox="1"/>
          <p:nvPr/>
        </p:nvSpPr>
        <p:spPr>
          <a:xfrm>
            <a:off x="429243" y="4560150"/>
            <a:ext cx="26421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Children should obey their parents</a:t>
            </a:r>
            <a:endParaRPr sz="2400" b="0" i="0" u="none" strike="noStrike" cap="none">
              <a:solidFill>
                <a:srgbClr val="7F7F7F"/>
              </a:solidFill>
              <a:latin typeface="Calibri"/>
              <a:ea typeface="Calibri"/>
              <a:cs typeface="Calibri"/>
              <a:sym typeface="Calibri"/>
            </a:endParaRPr>
          </a:p>
        </p:txBody>
      </p:sp>
      <p:sp>
        <p:nvSpPr>
          <p:cNvPr id="402" name="Google Shape;402;p21"/>
          <p:cNvSpPr txBox="1"/>
          <p:nvPr/>
        </p:nvSpPr>
        <p:spPr>
          <a:xfrm>
            <a:off x="8946155" y="2498714"/>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a:solidFill>
                  <a:schemeClr val="dk1"/>
                </a:solidFill>
                <a:latin typeface="Calibri"/>
                <a:ea typeface="Calibri"/>
                <a:cs typeface="Calibri"/>
                <a:sym typeface="Calibri"/>
              </a:rPr>
              <a:t>Knitter</a:t>
            </a:r>
            <a:endParaRPr sz="2400" b="1" i="0" u="none" strike="noStrike" cap="none">
              <a:solidFill>
                <a:schemeClr val="dk1"/>
              </a:solidFill>
              <a:latin typeface="Calibri"/>
              <a:ea typeface="Calibri"/>
              <a:cs typeface="Calibri"/>
              <a:sym typeface="Calibri"/>
            </a:endParaRPr>
          </a:p>
        </p:txBody>
      </p:sp>
      <p:sp>
        <p:nvSpPr>
          <p:cNvPr id="403" name="Google Shape;403;p21"/>
          <p:cNvSpPr txBox="1"/>
          <p:nvPr/>
        </p:nvSpPr>
        <p:spPr>
          <a:xfrm>
            <a:off x="5631674" y="1736044"/>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a:solidFill>
                  <a:schemeClr val="dk1"/>
                </a:solidFill>
                <a:latin typeface="Calibri"/>
                <a:ea typeface="Calibri"/>
                <a:cs typeface="Calibri"/>
                <a:sym typeface="Calibri"/>
              </a:rPr>
              <a:t>Cat person</a:t>
            </a:r>
            <a:endParaRPr sz="2400" b="1" i="0" u="none" strike="noStrike" cap="none">
              <a:solidFill>
                <a:schemeClr val="dk1"/>
              </a:solidFill>
              <a:latin typeface="Calibri"/>
              <a:ea typeface="Calibri"/>
              <a:cs typeface="Calibri"/>
              <a:sym typeface="Calibri"/>
            </a:endParaRPr>
          </a:p>
        </p:txBody>
      </p:sp>
      <p:sp>
        <p:nvSpPr>
          <p:cNvPr id="404" name="Google Shape;404;p21"/>
          <p:cNvSpPr txBox="1"/>
          <p:nvPr/>
        </p:nvSpPr>
        <p:spPr>
          <a:xfrm>
            <a:off x="9189012" y="280367"/>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1" i="0" u="none" strike="noStrike" cap="none">
                <a:solidFill>
                  <a:schemeClr val="dk1"/>
                </a:solidFill>
                <a:latin typeface="Calibri"/>
                <a:ea typeface="Calibri"/>
                <a:cs typeface="Calibri"/>
                <a:sym typeface="Calibri"/>
              </a:rPr>
              <a:t>Small workplace</a:t>
            </a:r>
            <a:endParaRPr sz="2400" b="1" i="0" u="none" strike="noStrike" cap="none">
              <a:solidFill>
                <a:schemeClr val="dk1"/>
              </a:solidFill>
              <a:latin typeface="Calibri"/>
              <a:ea typeface="Calibri"/>
              <a:cs typeface="Calibri"/>
              <a:sym typeface="Calibri"/>
            </a:endParaRPr>
          </a:p>
        </p:txBody>
      </p:sp>
      <p:sp>
        <p:nvSpPr>
          <p:cNvPr id="405" name="Google Shape;405;p21"/>
          <p:cNvSpPr txBox="1"/>
          <p:nvPr/>
        </p:nvSpPr>
        <p:spPr>
          <a:xfrm>
            <a:off x="2736416" y="3683723"/>
            <a:ext cx="25194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7F7F7F"/>
                </a:solidFill>
                <a:latin typeface="Calibri"/>
                <a:ea typeface="Calibri"/>
                <a:cs typeface="Calibri"/>
                <a:sym typeface="Calibri"/>
              </a:rPr>
              <a:t>Manage a business</a:t>
            </a:r>
            <a:endParaRPr sz="2400" b="0" i="0" u="none" strike="noStrike" cap="none">
              <a:solidFill>
                <a:srgbClr val="7F7F7F"/>
              </a:solidFill>
              <a:latin typeface="Calibri"/>
              <a:ea typeface="Calibri"/>
              <a:cs typeface="Calibri"/>
              <a:sym typeface="Calibri"/>
            </a:endParaRPr>
          </a:p>
        </p:txBody>
      </p:sp>
      <p:sp>
        <p:nvSpPr>
          <p:cNvPr id="406" name="Google Shape;406;p21"/>
          <p:cNvSpPr txBox="1"/>
          <p:nvPr/>
        </p:nvSpPr>
        <p:spPr>
          <a:xfrm>
            <a:off x="7332280" y="2764164"/>
            <a:ext cx="21522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7F7F7F"/>
                </a:solidFill>
                <a:latin typeface="Calibri"/>
                <a:ea typeface="Calibri"/>
                <a:cs typeface="Calibri"/>
                <a:sym typeface="Calibri"/>
              </a:rPr>
              <a:t>Human Resource professional</a:t>
            </a:r>
            <a:endParaRPr sz="2400" b="0" i="0" u="none" strike="noStrike" cap="none">
              <a:solidFill>
                <a:srgbClr val="7F7F7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endParaRPr sz="2400" b="0" i="0" u="none" strike="noStrike" cap="none">
              <a:solidFill>
                <a:srgbClr val="7F7F7F"/>
              </a:solidFill>
              <a:latin typeface="Calibri"/>
              <a:ea typeface="Calibri"/>
              <a:cs typeface="Calibri"/>
              <a:sym typeface="Calibri"/>
            </a:endParaRPr>
          </a:p>
        </p:txBody>
      </p:sp>
      <p:sp>
        <p:nvSpPr>
          <p:cNvPr id="407" name="Google Shape;407;p21"/>
          <p:cNvSpPr txBox="1"/>
          <p:nvPr/>
        </p:nvSpPr>
        <p:spPr>
          <a:xfrm>
            <a:off x="9264016" y="4655062"/>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7F7F7F"/>
                </a:solidFill>
                <a:latin typeface="Calibri"/>
                <a:ea typeface="Calibri"/>
                <a:cs typeface="Calibri"/>
                <a:sym typeface="Calibri"/>
              </a:rPr>
              <a:t>Medium-sized workplace</a:t>
            </a:r>
            <a:endParaRPr sz="2400" b="0" i="0" u="none" strike="noStrike" cap="none">
              <a:solidFill>
                <a:srgbClr val="7F7F7F"/>
              </a:solidFill>
              <a:latin typeface="Calibri"/>
              <a:ea typeface="Calibri"/>
              <a:cs typeface="Calibri"/>
              <a:sym typeface="Calibri"/>
            </a:endParaRPr>
          </a:p>
        </p:txBody>
      </p:sp>
      <p:sp>
        <p:nvSpPr>
          <p:cNvPr id="408" name="Google Shape;408;p21"/>
          <p:cNvSpPr txBox="1"/>
          <p:nvPr/>
        </p:nvSpPr>
        <p:spPr>
          <a:xfrm>
            <a:off x="2910351" y="2985197"/>
            <a:ext cx="30000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7F7F7F"/>
              </a:buClr>
              <a:buSzPts val="2400"/>
              <a:buFont typeface="Calibri"/>
              <a:buNone/>
            </a:pPr>
            <a:r>
              <a:rPr lang="en-US" sz="2400" b="0" i="0" u="none" strike="noStrike" cap="none">
                <a:solidFill>
                  <a:srgbClr val="7F7F7F"/>
                </a:solidFill>
                <a:latin typeface="Calibri"/>
                <a:ea typeface="Calibri"/>
                <a:cs typeface="Calibri"/>
                <a:sym typeface="Calibri"/>
              </a:rPr>
              <a:t>Large organization</a:t>
            </a:r>
            <a:endParaRPr sz="2400" b="0" i="0" u="none" strike="noStrike" cap="none">
              <a:solidFill>
                <a:srgbClr val="7F7F7F"/>
              </a:solidFill>
              <a:latin typeface="Calibri"/>
              <a:ea typeface="Calibri"/>
              <a:cs typeface="Calibri"/>
              <a:sym typeface="Calibri"/>
            </a:endParaRPr>
          </a:p>
        </p:txBody>
      </p:sp>
      <p:sp>
        <p:nvSpPr>
          <p:cNvPr id="409" name="Google Shape;409;p21"/>
          <p:cNvSpPr txBox="1"/>
          <p:nvPr/>
        </p:nvSpPr>
        <p:spPr>
          <a:xfrm>
            <a:off x="544332" y="3652885"/>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a:solidFill>
                  <a:schemeClr val="dk1"/>
                </a:solidFill>
                <a:latin typeface="Calibri"/>
                <a:ea typeface="Calibri"/>
                <a:cs typeface="Calibri"/>
                <a:sym typeface="Calibri"/>
              </a:rPr>
              <a:t>Woman</a:t>
            </a:r>
            <a:endParaRPr sz="2400" b="1" i="0" u="none" strike="noStrike" cap="none">
              <a:solidFill>
                <a:schemeClr val="dk1"/>
              </a:solidFill>
              <a:latin typeface="Calibri"/>
              <a:ea typeface="Calibri"/>
              <a:cs typeface="Calibri"/>
              <a:sym typeface="Calibri"/>
            </a:endParaRPr>
          </a:p>
        </p:txBody>
      </p:sp>
      <p:sp>
        <p:nvSpPr>
          <p:cNvPr id="410" name="Google Shape;410;p21"/>
          <p:cNvSpPr txBox="1"/>
          <p:nvPr/>
        </p:nvSpPr>
        <p:spPr>
          <a:xfrm>
            <a:off x="6630864" y="4686519"/>
            <a:ext cx="179545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400" b="1" i="0" u="none" strike="noStrike" cap="none">
                <a:solidFill>
                  <a:schemeClr val="dk1"/>
                </a:solidFill>
                <a:latin typeface="Calibri"/>
                <a:ea typeface="Calibri"/>
                <a:cs typeface="Calibri"/>
                <a:sym typeface="Calibri"/>
              </a:rPr>
              <a:t>Live in PEI, NB, NS, NL</a:t>
            </a:r>
            <a:endParaRPr sz="2400" b="1" i="0" u="none" strike="noStrike" cap="none">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2"/>
          <p:cNvSpPr txBox="1">
            <a:spLocks noGrp="1"/>
          </p:cNvSpPr>
          <p:nvPr>
            <p:ph type="title" idx="4294967295"/>
          </p:nvPr>
        </p:nvSpPr>
        <p:spPr>
          <a:xfrm>
            <a:off x="1750293" y="5728366"/>
            <a:ext cx="9144000" cy="834117"/>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100000"/>
              </a:lnSpc>
              <a:spcBef>
                <a:spcPts val="750"/>
              </a:spcBef>
              <a:spcAft>
                <a:spcPts val="0"/>
              </a:spcAft>
              <a:buClr>
                <a:srgbClr val="B02D15"/>
              </a:buClr>
              <a:buSzPct val="100000"/>
              <a:buFont typeface="Calibri"/>
              <a:buNone/>
            </a:pPr>
            <a:r>
              <a:rPr lang="en-US" sz="4400" b="1" i="0" u="none" strike="noStrike" cap="none">
                <a:solidFill>
                  <a:srgbClr val="B02D15"/>
                </a:solidFill>
                <a:latin typeface="Calibri"/>
                <a:ea typeface="Calibri"/>
                <a:cs typeface="Calibri"/>
                <a:sym typeface="Calibri"/>
              </a:rPr>
              <a:t>As members of a cultural group, </a:t>
            </a:r>
            <a:br>
              <a:rPr lang="en-US" sz="4400" b="1" i="0" u="none" strike="noStrike" cap="none">
                <a:solidFill>
                  <a:srgbClr val="B02D15"/>
                </a:solidFill>
                <a:latin typeface="Calibri"/>
                <a:ea typeface="Calibri"/>
                <a:cs typeface="Calibri"/>
                <a:sym typeface="Calibri"/>
              </a:rPr>
            </a:br>
            <a:r>
              <a:rPr lang="en-US" sz="4400" b="1" i="0" u="none" strike="noStrike" cap="none">
                <a:solidFill>
                  <a:srgbClr val="B02D15"/>
                </a:solidFill>
                <a:latin typeface="Calibri"/>
                <a:ea typeface="Calibri"/>
                <a:cs typeface="Calibri"/>
                <a:sym typeface="Calibri"/>
              </a:rPr>
              <a:t>we share certain values</a:t>
            </a:r>
            <a:endParaRPr/>
          </a:p>
        </p:txBody>
      </p:sp>
      <p:sp>
        <p:nvSpPr>
          <p:cNvPr id="416" name="Google Shape;416;p22"/>
          <p:cNvSpPr txBox="1"/>
          <p:nvPr/>
        </p:nvSpPr>
        <p:spPr>
          <a:xfrm>
            <a:off x="753201" y="280367"/>
            <a:ext cx="26328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a:solidFill>
                  <a:schemeClr val="dk1"/>
                </a:solidFill>
                <a:latin typeface="Calibri"/>
                <a:ea typeface="Calibri"/>
                <a:cs typeface="Calibri"/>
                <a:sym typeface="Calibri"/>
              </a:rPr>
              <a:t>Employees should have independence</a:t>
            </a:r>
            <a:endParaRPr sz="2400" b="1" i="0" u="none" strike="noStrike" cap="none">
              <a:solidFill>
                <a:schemeClr val="dk1"/>
              </a:solidFill>
              <a:latin typeface="Calibri"/>
              <a:ea typeface="Calibri"/>
              <a:cs typeface="Calibri"/>
              <a:sym typeface="Calibri"/>
            </a:endParaRPr>
          </a:p>
        </p:txBody>
      </p:sp>
      <p:sp>
        <p:nvSpPr>
          <p:cNvPr id="417" name="Google Shape;417;p22"/>
          <p:cNvSpPr txBox="1"/>
          <p:nvPr/>
        </p:nvSpPr>
        <p:spPr>
          <a:xfrm>
            <a:off x="5634169" y="2631815"/>
            <a:ext cx="20487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a:solidFill>
                  <a:srgbClr val="7F7F7F"/>
                </a:solidFill>
                <a:latin typeface="Calibri"/>
                <a:ea typeface="Calibri"/>
                <a:cs typeface="Calibri"/>
                <a:sym typeface="Calibri"/>
              </a:rPr>
              <a:t>It’s important to have a home</a:t>
            </a:r>
            <a:endParaRPr sz="2400">
              <a:solidFill>
                <a:srgbClr val="7F7F7F"/>
              </a:solidFill>
              <a:latin typeface="Calibri"/>
              <a:ea typeface="Calibri"/>
              <a:cs typeface="Calibri"/>
              <a:sym typeface="Calibri"/>
            </a:endParaRPr>
          </a:p>
        </p:txBody>
      </p:sp>
      <p:sp>
        <p:nvSpPr>
          <p:cNvPr id="418" name="Google Shape;418;p22"/>
          <p:cNvSpPr txBox="1"/>
          <p:nvPr/>
        </p:nvSpPr>
        <p:spPr>
          <a:xfrm>
            <a:off x="2249037" y="1643288"/>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Maritimer</a:t>
            </a:r>
            <a:endParaRPr sz="2400" b="0" i="0" u="none" strike="noStrike" cap="none">
              <a:solidFill>
                <a:srgbClr val="7F7F7F"/>
              </a:solidFill>
              <a:latin typeface="Calibri"/>
              <a:ea typeface="Calibri"/>
              <a:cs typeface="Calibri"/>
              <a:sym typeface="Calibri"/>
            </a:endParaRPr>
          </a:p>
        </p:txBody>
      </p:sp>
      <p:sp>
        <p:nvSpPr>
          <p:cNvPr id="419" name="Google Shape;419;p22"/>
          <p:cNvSpPr txBox="1"/>
          <p:nvPr/>
        </p:nvSpPr>
        <p:spPr>
          <a:xfrm>
            <a:off x="9264016" y="3281616"/>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a:solidFill>
                  <a:schemeClr val="dk1"/>
                </a:solidFill>
                <a:latin typeface="Calibri"/>
                <a:ea typeface="Calibri"/>
                <a:cs typeface="Calibri"/>
                <a:sym typeface="Calibri"/>
              </a:rPr>
              <a:t>Punctuality is important!</a:t>
            </a:r>
            <a:endParaRPr sz="2400" b="1" i="0" u="none" strike="noStrike" cap="none">
              <a:solidFill>
                <a:schemeClr val="dk1"/>
              </a:solidFill>
              <a:latin typeface="Calibri"/>
              <a:ea typeface="Calibri"/>
              <a:cs typeface="Calibri"/>
              <a:sym typeface="Calibri"/>
            </a:endParaRPr>
          </a:p>
        </p:txBody>
      </p:sp>
      <p:sp>
        <p:nvSpPr>
          <p:cNvPr id="420" name="Google Shape;420;p22"/>
          <p:cNvSpPr txBox="1"/>
          <p:nvPr/>
        </p:nvSpPr>
        <p:spPr>
          <a:xfrm>
            <a:off x="429243" y="2899165"/>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In my 40s</a:t>
            </a:r>
            <a:endParaRPr sz="2400" b="0" i="0" u="none" strike="noStrike" cap="none">
              <a:solidFill>
                <a:srgbClr val="7F7F7F"/>
              </a:solidFill>
              <a:latin typeface="Calibri"/>
              <a:ea typeface="Calibri"/>
              <a:cs typeface="Calibri"/>
              <a:sym typeface="Calibri"/>
            </a:endParaRPr>
          </a:p>
        </p:txBody>
      </p:sp>
      <p:sp>
        <p:nvSpPr>
          <p:cNvPr id="421" name="Google Shape;421;p22"/>
          <p:cNvSpPr txBox="1"/>
          <p:nvPr/>
        </p:nvSpPr>
        <p:spPr>
          <a:xfrm>
            <a:off x="5188894" y="4102972"/>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From abroad</a:t>
            </a:r>
            <a:endParaRPr sz="2400" b="0" i="0" u="none" strike="noStrike" cap="none">
              <a:solidFill>
                <a:srgbClr val="7F7F7F"/>
              </a:solidFill>
              <a:latin typeface="Calibri"/>
              <a:ea typeface="Calibri"/>
              <a:cs typeface="Calibri"/>
              <a:sym typeface="Calibri"/>
            </a:endParaRPr>
          </a:p>
        </p:txBody>
      </p:sp>
      <p:sp>
        <p:nvSpPr>
          <p:cNvPr id="422" name="Google Shape;422;p22"/>
          <p:cNvSpPr txBox="1"/>
          <p:nvPr/>
        </p:nvSpPr>
        <p:spPr>
          <a:xfrm>
            <a:off x="6656024" y="350814"/>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Red head</a:t>
            </a:r>
            <a:endParaRPr sz="2400" b="0" i="0" u="none" strike="noStrike" cap="none">
              <a:solidFill>
                <a:srgbClr val="7F7F7F"/>
              </a:solidFill>
              <a:latin typeface="Calibri"/>
              <a:ea typeface="Calibri"/>
              <a:cs typeface="Calibri"/>
              <a:sym typeface="Calibri"/>
            </a:endParaRPr>
          </a:p>
        </p:txBody>
      </p:sp>
      <p:sp>
        <p:nvSpPr>
          <p:cNvPr id="423" name="Google Shape;423;p22"/>
          <p:cNvSpPr txBox="1"/>
          <p:nvPr/>
        </p:nvSpPr>
        <p:spPr>
          <a:xfrm>
            <a:off x="9970505" y="1358005"/>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University graduate</a:t>
            </a:r>
            <a:endParaRPr sz="2400" b="0" i="0" u="none" strike="noStrike" cap="none">
              <a:solidFill>
                <a:srgbClr val="7F7F7F"/>
              </a:solidFill>
              <a:latin typeface="Calibri"/>
              <a:ea typeface="Calibri"/>
              <a:cs typeface="Calibri"/>
              <a:sym typeface="Calibri"/>
            </a:endParaRPr>
          </a:p>
        </p:txBody>
      </p:sp>
      <p:sp>
        <p:nvSpPr>
          <p:cNvPr id="424" name="Google Shape;424;p22"/>
          <p:cNvSpPr txBox="1"/>
          <p:nvPr/>
        </p:nvSpPr>
        <p:spPr>
          <a:xfrm>
            <a:off x="618578" y="2022227"/>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Canadian</a:t>
            </a:r>
            <a:endParaRPr sz="2400" b="0" i="0" u="none" strike="noStrike" cap="none">
              <a:solidFill>
                <a:srgbClr val="7F7F7F"/>
              </a:solidFill>
              <a:latin typeface="Calibri"/>
              <a:ea typeface="Calibri"/>
              <a:cs typeface="Calibri"/>
              <a:sym typeface="Calibri"/>
            </a:endParaRPr>
          </a:p>
        </p:txBody>
      </p:sp>
      <p:sp>
        <p:nvSpPr>
          <p:cNvPr id="425" name="Google Shape;425;p22"/>
          <p:cNvSpPr txBox="1"/>
          <p:nvPr/>
        </p:nvSpPr>
        <p:spPr>
          <a:xfrm>
            <a:off x="3870289" y="398311"/>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Indigenous</a:t>
            </a:r>
            <a:endParaRPr sz="2400" b="0" i="0" u="none" strike="noStrike" cap="none">
              <a:solidFill>
                <a:srgbClr val="7F7F7F"/>
              </a:solidFill>
              <a:latin typeface="Calibri"/>
              <a:ea typeface="Calibri"/>
              <a:cs typeface="Calibri"/>
              <a:sym typeface="Calibri"/>
            </a:endParaRPr>
          </a:p>
        </p:txBody>
      </p:sp>
      <p:sp>
        <p:nvSpPr>
          <p:cNvPr id="426" name="Google Shape;426;p22"/>
          <p:cNvSpPr txBox="1"/>
          <p:nvPr/>
        </p:nvSpPr>
        <p:spPr>
          <a:xfrm>
            <a:off x="3176666" y="2354916"/>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a:solidFill>
                  <a:srgbClr val="7F7F7F"/>
                </a:solidFill>
                <a:latin typeface="Calibri"/>
                <a:ea typeface="Calibri"/>
                <a:cs typeface="Calibri"/>
                <a:sym typeface="Calibri"/>
              </a:rPr>
              <a:t>I like to eat</a:t>
            </a:r>
            <a:endParaRPr sz="2400">
              <a:solidFill>
                <a:srgbClr val="7F7F7F"/>
              </a:solidFill>
              <a:latin typeface="Calibri"/>
              <a:ea typeface="Calibri"/>
              <a:cs typeface="Calibri"/>
              <a:sym typeface="Calibri"/>
            </a:endParaRPr>
          </a:p>
        </p:txBody>
      </p:sp>
      <p:sp>
        <p:nvSpPr>
          <p:cNvPr id="427" name="Google Shape;427;p22"/>
          <p:cNvSpPr txBox="1"/>
          <p:nvPr/>
        </p:nvSpPr>
        <p:spPr>
          <a:xfrm>
            <a:off x="3688889" y="4719131"/>
            <a:ext cx="20487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7F7F7F"/>
                </a:solidFill>
                <a:latin typeface="Calibri"/>
                <a:ea typeface="Calibri"/>
                <a:cs typeface="Calibri"/>
                <a:sym typeface="Calibri"/>
              </a:rPr>
              <a:t>Own a business</a:t>
            </a:r>
            <a:endParaRPr sz="2400" b="0" i="0" u="none" strike="noStrike" cap="none">
              <a:solidFill>
                <a:srgbClr val="7F7F7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endParaRPr sz="2400" b="0" i="0" u="none" strike="noStrike" cap="none">
              <a:solidFill>
                <a:srgbClr val="7F7F7F"/>
              </a:solidFill>
              <a:latin typeface="Calibri"/>
              <a:ea typeface="Calibri"/>
              <a:cs typeface="Calibri"/>
              <a:sym typeface="Calibri"/>
            </a:endParaRPr>
          </a:p>
        </p:txBody>
      </p:sp>
      <p:sp>
        <p:nvSpPr>
          <p:cNvPr id="428" name="Google Shape;428;p22"/>
          <p:cNvSpPr txBox="1"/>
          <p:nvPr/>
        </p:nvSpPr>
        <p:spPr>
          <a:xfrm>
            <a:off x="7332280" y="1159791"/>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a:solidFill>
                  <a:schemeClr val="dk1"/>
                </a:solidFill>
                <a:latin typeface="Calibri"/>
                <a:ea typeface="Calibri"/>
                <a:cs typeface="Calibri"/>
                <a:sym typeface="Calibri"/>
              </a:rPr>
              <a:t>I greet people with a hug</a:t>
            </a:r>
            <a:endParaRPr sz="2400" b="1" i="0" u="none" strike="noStrike" cap="none">
              <a:solidFill>
                <a:schemeClr val="dk1"/>
              </a:solidFill>
              <a:latin typeface="Calibri"/>
              <a:ea typeface="Calibri"/>
              <a:cs typeface="Calibri"/>
              <a:sym typeface="Calibri"/>
            </a:endParaRPr>
          </a:p>
        </p:txBody>
      </p:sp>
      <p:sp>
        <p:nvSpPr>
          <p:cNvPr id="429" name="Google Shape;429;p22"/>
          <p:cNvSpPr txBox="1"/>
          <p:nvPr/>
        </p:nvSpPr>
        <p:spPr>
          <a:xfrm>
            <a:off x="4359294" y="1074123"/>
            <a:ext cx="1297616"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a:solidFill>
                  <a:schemeClr val="dk1"/>
                </a:solidFill>
                <a:latin typeface="Calibri"/>
                <a:ea typeface="Calibri"/>
                <a:cs typeface="Calibri"/>
                <a:sym typeface="Calibri"/>
              </a:rPr>
              <a:t>Family comes first</a:t>
            </a:r>
            <a:endParaRPr sz="2400" b="1" i="0" u="none" strike="noStrike" cap="none">
              <a:solidFill>
                <a:schemeClr val="dk1"/>
              </a:solidFill>
              <a:latin typeface="Calibri"/>
              <a:ea typeface="Calibri"/>
              <a:cs typeface="Calibri"/>
              <a:sym typeface="Calibri"/>
            </a:endParaRPr>
          </a:p>
        </p:txBody>
      </p:sp>
      <p:sp>
        <p:nvSpPr>
          <p:cNvPr id="430" name="Google Shape;430;p22"/>
          <p:cNvSpPr txBox="1"/>
          <p:nvPr/>
        </p:nvSpPr>
        <p:spPr>
          <a:xfrm>
            <a:off x="429243" y="4560150"/>
            <a:ext cx="26421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a:solidFill>
                  <a:schemeClr val="dk1"/>
                </a:solidFill>
                <a:latin typeface="Calibri"/>
                <a:ea typeface="Calibri"/>
                <a:cs typeface="Calibri"/>
                <a:sym typeface="Calibri"/>
              </a:rPr>
              <a:t>Children should obey their parents</a:t>
            </a:r>
            <a:endParaRPr sz="2400" b="1" i="0" u="none" strike="noStrike" cap="none">
              <a:solidFill>
                <a:schemeClr val="dk1"/>
              </a:solidFill>
              <a:latin typeface="Calibri"/>
              <a:ea typeface="Calibri"/>
              <a:cs typeface="Calibri"/>
              <a:sym typeface="Calibri"/>
            </a:endParaRPr>
          </a:p>
        </p:txBody>
      </p:sp>
      <p:sp>
        <p:nvSpPr>
          <p:cNvPr id="431" name="Google Shape;431;p22"/>
          <p:cNvSpPr txBox="1"/>
          <p:nvPr/>
        </p:nvSpPr>
        <p:spPr>
          <a:xfrm>
            <a:off x="8946155" y="2498714"/>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Knitter</a:t>
            </a:r>
            <a:endParaRPr sz="2400" b="0" i="0" u="none" strike="noStrike" cap="none">
              <a:solidFill>
                <a:srgbClr val="7F7F7F"/>
              </a:solidFill>
              <a:latin typeface="Calibri"/>
              <a:ea typeface="Calibri"/>
              <a:cs typeface="Calibri"/>
              <a:sym typeface="Calibri"/>
            </a:endParaRPr>
          </a:p>
        </p:txBody>
      </p:sp>
      <p:sp>
        <p:nvSpPr>
          <p:cNvPr id="432" name="Google Shape;432;p22"/>
          <p:cNvSpPr txBox="1"/>
          <p:nvPr/>
        </p:nvSpPr>
        <p:spPr>
          <a:xfrm>
            <a:off x="5631674" y="1736044"/>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Cat person</a:t>
            </a:r>
            <a:endParaRPr sz="2400" b="0" i="0" u="none" strike="noStrike" cap="none">
              <a:solidFill>
                <a:srgbClr val="7F7F7F"/>
              </a:solidFill>
              <a:latin typeface="Calibri"/>
              <a:ea typeface="Calibri"/>
              <a:cs typeface="Calibri"/>
              <a:sym typeface="Calibri"/>
            </a:endParaRPr>
          </a:p>
        </p:txBody>
      </p:sp>
      <p:sp>
        <p:nvSpPr>
          <p:cNvPr id="433" name="Google Shape;433;p22"/>
          <p:cNvSpPr txBox="1"/>
          <p:nvPr/>
        </p:nvSpPr>
        <p:spPr>
          <a:xfrm>
            <a:off x="9189012" y="280367"/>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Small workplace</a:t>
            </a:r>
            <a:endParaRPr sz="2400" b="0" i="0" u="none" strike="noStrike" cap="none">
              <a:solidFill>
                <a:srgbClr val="7F7F7F"/>
              </a:solidFill>
              <a:latin typeface="Calibri"/>
              <a:ea typeface="Calibri"/>
              <a:cs typeface="Calibri"/>
              <a:sym typeface="Calibri"/>
            </a:endParaRPr>
          </a:p>
        </p:txBody>
      </p:sp>
      <p:sp>
        <p:nvSpPr>
          <p:cNvPr id="434" name="Google Shape;434;p22"/>
          <p:cNvSpPr txBox="1"/>
          <p:nvPr/>
        </p:nvSpPr>
        <p:spPr>
          <a:xfrm>
            <a:off x="2736416" y="3683723"/>
            <a:ext cx="25194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7F7F7F"/>
                </a:solidFill>
                <a:latin typeface="Calibri"/>
                <a:ea typeface="Calibri"/>
                <a:cs typeface="Calibri"/>
                <a:sym typeface="Calibri"/>
              </a:rPr>
              <a:t>Manage a business</a:t>
            </a:r>
            <a:endParaRPr sz="2400" b="0" i="0" u="none" strike="noStrike" cap="none">
              <a:solidFill>
                <a:srgbClr val="7F7F7F"/>
              </a:solidFill>
              <a:latin typeface="Calibri"/>
              <a:ea typeface="Calibri"/>
              <a:cs typeface="Calibri"/>
              <a:sym typeface="Calibri"/>
            </a:endParaRPr>
          </a:p>
        </p:txBody>
      </p:sp>
      <p:sp>
        <p:nvSpPr>
          <p:cNvPr id="435" name="Google Shape;435;p22"/>
          <p:cNvSpPr txBox="1"/>
          <p:nvPr/>
        </p:nvSpPr>
        <p:spPr>
          <a:xfrm>
            <a:off x="7332280" y="2764164"/>
            <a:ext cx="21522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7F7F7F"/>
                </a:solidFill>
                <a:latin typeface="Calibri"/>
                <a:ea typeface="Calibri"/>
                <a:cs typeface="Calibri"/>
                <a:sym typeface="Calibri"/>
              </a:rPr>
              <a:t>Human Resource professional</a:t>
            </a:r>
            <a:endParaRPr sz="2400" b="0" i="0" u="none" strike="noStrike" cap="none">
              <a:solidFill>
                <a:srgbClr val="7F7F7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endParaRPr sz="2400" b="0" i="0" u="none" strike="noStrike" cap="none">
              <a:solidFill>
                <a:srgbClr val="7F7F7F"/>
              </a:solidFill>
              <a:latin typeface="Calibri"/>
              <a:ea typeface="Calibri"/>
              <a:cs typeface="Calibri"/>
              <a:sym typeface="Calibri"/>
            </a:endParaRPr>
          </a:p>
        </p:txBody>
      </p:sp>
      <p:sp>
        <p:nvSpPr>
          <p:cNvPr id="436" name="Google Shape;436;p22"/>
          <p:cNvSpPr txBox="1"/>
          <p:nvPr/>
        </p:nvSpPr>
        <p:spPr>
          <a:xfrm>
            <a:off x="9264016" y="4655062"/>
            <a:ext cx="20487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rgbClr val="7F7F7F"/>
                </a:solidFill>
                <a:latin typeface="Calibri"/>
                <a:ea typeface="Calibri"/>
                <a:cs typeface="Calibri"/>
                <a:sym typeface="Calibri"/>
              </a:rPr>
              <a:t>Medium-sized workplace</a:t>
            </a:r>
            <a:endParaRPr sz="2400" b="0" i="0" u="none" strike="noStrike" cap="none">
              <a:solidFill>
                <a:srgbClr val="7F7F7F"/>
              </a:solidFill>
              <a:latin typeface="Calibri"/>
              <a:ea typeface="Calibri"/>
              <a:cs typeface="Calibri"/>
              <a:sym typeface="Calibri"/>
            </a:endParaRPr>
          </a:p>
        </p:txBody>
      </p:sp>
      <p:sp>
        <p:nvSpPr>
          <p:cNvPr id="437" name="Google Shape;437;p22"/>
          <p:cNvSpPr txBox="1"/>
          <p:nvPr/>
        </p:nvSpPr>
        <p:spPr>
          <a:xfrm>
            <a:off x="2910351" y="2985197"/>
            <a:ext cx="30000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7F7F7F"/>
              </a:buClr>
              <a:buSzPts val="2400"/>
              <a:buFont typeface="Calibri"/>
              <a:buNone/>
            </a:pPr>
            <a:r>
              <a:rPr lang="en-US" sz="2400" b="0" i="0" u="none" strike="noStrike" cap="none">
                <a:solidFill>
                  <a:srgbClr val="7F7F7F"/>
                </a:solidFill>
                <a:latin typeface="Calibri"/>
                <a:ea typeface="Calibri"/>
                <a:cs typeface="Calibri"/>
                <a:sym typeface="Calibri"/>
              </a:rPr>
              <a:t>Large organization</a:t>
            </a:r>
            <a:endParaRPr sz="2400" b="0" i="0" u="none" strike="noStrike" cap="none">
              <a:solidFill>
                <a:srgbClr val="7F7F7F"/>
              </a:solidFill>
              <a:latin typeface="Calibri"/>
              <a:ea typeface="Calibri"/>
              <a:cs typeface="Calibri"/>
              <a:sym typeface="Calibri"/>
            </a:endParaRPr>
          </a:p>
        </p:txBody>
      </p:sp>
      <p:sp>
        <p:nvSpPr>
          <p:cNvPr id="438" name="Google Shape;438;p22"/>
          <p:cNvSpPr txBox="1"/>
          <p:nvPr/>
        </p:nvSpPr>
        <p:spPr>
          <a:xfrm>
            <a:off x="544332" y="3652885"/>
            <a:ext cx="2048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Woman</a:t>
            </a:r>
            <a:endParaRPr sz="2400" b="0" i="0" u="none" strike="noStrike" cap="none">
              <a:solidFill>
                <a:srgbClr val="7F7F7F"/>
              </a:solidFill>
              <a:latin typeface="Calibri"/>
              <a:ea typeface="Calibri"/>
              <a:cs typeface="Calibri"/>
              <a:sym typeface="Calibri"/>
            </a:endParaRPr>
          </a:p>
        </p:txBody>
      </p:sp>
      <p:sp>
        <p:nvSpPr>
          <p:cNvPr id="439" name="Google Shape;439;p22"/>
          <p:cNvSpPr txBox="1"/>
          <p:nvPr/>
        </p:nvSpPr>
        <p:spPr>
          <a:xfrm>
            <a:off x="6630864" y="4686519"/>
            <a:ext cx="179545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7F7F7F"/>
                </a:solidFill>
                <a:latin typeface="Calibri"/>
                <a:ea typeface="Calibri"/>
                <a:cs typeface="Calibri"/>
                <a:sym typeface="Calibri"/>
              </a:rPr>
              <a:t>Live in PEI, NB, NS, NL</a:t>
            </a:r>
            <a:endParaRPr sz="2400" b="0" i="0" u="none" strike="noStrike" cap="none">
              <a:solidFill>
                <a:srgbClr val="7F7F7F"/>
              </a:solidFill>
              <a:latin typeface="Calibri"/>
              <a:ea typeface="Calibri"/>
              <a:cs typeface="Calibri"/>
              <a:sym typeface="Calibri"/>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3"/>
          <p:cNvSpPr txBox="1">
            <a:spLocks noGrp="1"/>
          </p:cNvSpPr>
          <p:nvPr>
            <p:ph type="title" idx="4294967295"/>
          </p:nvPr>
        </p:nvSpPr>
        <p:spPr>
          <a:xfrm>
            <a:off x="2826781" y="2863388"/>
            <a:ext cx="6538438" cy="113122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02D15"/>
              </a:buClr>
              <a:buSzPts val="4400"/>
              <a:buFont typeface="Calibri"/>
              <a:buNone/>
            </a:pPr>
            <a:r>
              <a:rPr lang="en-US" sz="4400" b="1" i="0" u="none" strike="noStrike" cap="none">
                <a:solidFill>
                  <a:srgbClr val="B02D15"/>
                </a:solidFill>
                <a:latin typeface="Calibri"/>
                <a:ea typeface="Calibri"/>
                <a:cs typeface="Calibri"/>
                <a:sym typeface="Calibri"/>
              </a:rPr>
              <a:t>Let’s test that Mental Box</a:t>
            </a:r>
            <a:endParaRPr/>
          </a:p>
        </p:txBody>
      </p:sp>
      <p:sp>
        <p:nvSpPr>
          <p:cNvPr id="445" name="Google Shape;445;p23"/>
          <p:cNvSpPr txBox="1"/>
          <p:nvPr/>
        </p:nvSpPr>
        <p:spPr>
          <a:xfrm>
            <a:off x="3489960" y="6025797"/>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There is no right or wrong.</a:t>
            </a:r>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4"/>
          <p:cNvSpPr txBox="1">
            <a:spLocks noGrp="1"/>
          </p:cNvSpPr>
          <p:nvPr>
            <p:ph type="title" idx="4294967295"/>
          </p:nvPr>
        </p:nvSpPr>
        <p:spPr>
          <a:xfrm>
            <a:off x="959370" y="-725338"/>
            <a:ext cx="7232869" cy="7253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6E6E6"/>
              </a:buClr>
              <a:buSzPts val="4800"/>
              <a:buFont typeface="Calibri"/>
              <a:buNone/>
            </a:pPr>
            <a:r>
              <a:rPr lang="en-US" sz="4800" b="1" i="0" u="none" strike="noStrike" cap="none">
                <a:solidFill>
                  <a:srgbClr val="E6E6E6"/>
                </a:solidFill>
                <a:latin typeface="Calibri"/>
                <a:ea typeface="Calibri"/>
                <a:cs typeface="Calibri"/>
                <a:sym typeface="Calibri"/>
              </a:rPr>
              <a:t>What do you think or feel?</a:t>
            </a:r>
            <a:endParaRPr/>
          </a:p>
        </p:txBody>
      </p:sp>
      <p:sp>
        <p:nvSpPr>
          <p:cNvPr id="452" name="Google Shape;452;p24"/>
          <p:cNvSpPr txBox="1"/>
          <p:nvPr/>
        </p:nvSpPr>
        <p:spPr>
          <a:xfrm>
            <a:off x="267212" y="1571577"/>
            <a:ext cx="7232869" cy="30469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rgbClr val="B02D15"/>
                </a:solidFill>
                <a:latin typeface="Calibri"/>
                <a:ea typeface="Calibri"/>
                <a:cs typeface="Calibri"/>
                <a:sym typeface="Calibri"/>
              </a:rPr>
              <a:t>What do you think or feel </a:t>
            </a:r>
            <a:br>
              <a:rPr lang="en-US" sz="4800" b="1" dirty="0">
                <a:solidFill>
                  <a:srgbClr val="B02D15"/>
                </a:solidFill>
                <a:latin typeface="Calibri"/>
                <a:ea typeface="Calibri"/>
                <a:cs typeface="Calibri"/>
                <a:sym typeface="Calibri"/>
              </a:rPr>
            </a:br>
            <a:r>
              <a:rPr lang="en-US" sz="4800" b="1" dirty="0">
                <a:solidFill>
                  <a:srgbClr val="B02D15"/>
                </a:solidFill>
                <a:latin typeface="Calibri"/>
                <a:ea typeface="Calibri"/>
                <a:cs typeface="Calibri"/>
                <a:sym typeface="Calibri"/>
              </a:rPr>
              <a:t>when someone doesn’t look you in the eyes during the job interview?</a:t>
            </a:r>
            <a:endParaRPr dirty="0"/>
          </a:p>
        </p:txBody>
      </p:sp>
      <p:sp>
        <p:nvSpPr>
          <p:cNvPr id="451" name="Google Shape;451;p24"/>
          <p:cNvSpPr txBox="1"/>
          <p:nvPr/>
        </p:nvSpPr>
        <p:spPr>
          <a:xfrm>
            <a:off x="1277607" y="5516131"/>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pic>
        <p:nvPicPr>
          <p:cNvPr id="453" name="Google Shape;453;p24">
            <a:extLst>
              <a:ext uri="{C183D7F6-B498-43B3-948B-1728B52AA6E4}">
                <adec:decorative xmlns:adec="http://schemas.microsoft.com/office/drawing/2017/decorative" val="1"/>
              </a:ext>
            </a:extLst>
          </p:cNvPr>
          <p:cNvPicPr preferRelativeResize="0"/>
          <p:nvPr/>
        </p:nvPicPr>
        <p:blipFill rotWithShape="1">
          <a:blip r:embed="rId4">
            <a:alphaModFix/>
          </a:blip>
          <a:srcRect b="29399"/>
          <a:stretch/>
        </p:blipFill>
        <p:spPr>
          <a:xfrm>
            <a:off x="7460266" y="308983"/>
            <a:ext cx="4504336" cy="6549017"/>
          </a:xfrm>
          <a:prstGeom prst="rect">
            <a:avLst/>
          </a:prstGeom>
          <a:noFill/>
          <a:ln>
            <a:no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5"/>
          <p:cNvSpPr txBox="1">
            <a:spLocks noGrp="1"/>
          </p:cNvSpPr>
          <p:nvPr>
            <p:ph type="title" idx="4294967295"/>
          </p:nvPr>
        </p:nvSpPr>
        <p:spPr>
          <a:xfrm>
            <a:off x="959370" y="-725338"/>
            <a:ext cx="7232869" cy="7253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6E6E6"/>
              </a:buClr>
              <a:buSzPts val="4800"/>
              <a:buFont typeface="Calibri"/>
              <a:buNone/>
            </a:pPr>
            <a:r>
              <a:rPr lang="en-US" sz="4800" b="1" i="0" u="none" strike="noStrike" cap="none">
                <a:solidFill>
                  <a:srgbClr val="E6E6E6"/>
                </a:solidFill>
                <a:latin typeface="Calibri"/>
                <a:ea typeface="Calibri"/>
                <a:cs typeface="Calibri"/>
                <a:sym typeface="Calibri"/>
              </a:rPr>
              <a:t>What do you think or feel?</a:t>
            </a:r>
            <a:endParaRPr/>
          </a:p>
        </p:txBody>
      </p:sp>
      <p:sp>
        <p:nvSpPr>
          <p:cNvPr id="460" name="Google Shape;460;p25"/>
          <p:cNvSpPr txBox="1"/>
          <p:nvPr/>
        </p:nvSpPr>
        <p:spPr>
          <a:xfrm>
            <a:off x="959370" y="1495377"/>
            <a:ext cx="7232869"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rgbClr val="B02D15"/>
                </a:solidFill>
                <a:latin typeface="Calibri"/>
                <a:ea typeface="Calibri"/>
                <a:cs typeface="Calibri"/>
                <a:sym typeface="Calibri"/>
              </a:rPr>
              <a:t>What do you think or feel </a:t>
            </a:r>
            <a:br>
              <a:rPr lang="en-US" sz="4800" b="1" dirty="0">
                <a:solidFill>
                  <a:srgbClr val="B02D15"/>
                </a:solidFill>
                <a:latin typeface="Calibri"/>
                <a:ea typeface="Calibri"/>
                <a:cs typeface="Calibri"/>
                <a:sym typeface="Calibri"/>
              </a:rPr>
            </a:br>
            <a:r>
              <a:rPr lang="en-US" sz="4800" b="1" dirty="0">
                <a:solidFill>
                  <a:srgbClr val="B02D15"/>
                </a:solidFill>
                <a:latin typeface="Calibri"/>
                <a:ea typeface="Calibri"/>
                <a:cs typeface="Calibri"/>
                <a:sym typeface="Calibri"/>
              </a:rPr>
              <a:t>when someone speaks with a heavy accent?</a:t>
            </a:r>
            <a:endParaRPr dirty="0"/>
          </a:p>
        </p:txBody>
      </p:sp>
      <p:sp>
        <p:nvSpPr>
          <p:cNvPr id="459" name="Google Shape;459;p25"/>
          <p:cNvSpPr txBox="1"/>
          <p:nvPr/>
        </p:nvSpPr>
        <p:spPr>
          <a:xfrm>
            <a:off x="1969765" y="5439931"/>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pic>
        <p:nvPicPr>
          <p:cNvPr id="461" name="Google Shape;461;p2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881550" y="381000"/>
            <a:ext cx="2712311" cy="6477000"/>
          </a:xfrm>
          <a:prstGeom prst="rect">
            <a:avLst/>
          </a:prstGeom>
          <a:noFill/>
          <a:ln>
            <a:noFill/>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6"/>
          <p:cNvSpPr txBox="1">
            <a:spLocks noGrp="1"/>
          </p:cNvSpPr>
          <p:nvPr>
            <p:ph type="title" idx="4294967295"/>
          </p:nvPr>
        </p:nvSpPr>
        <p:spPr>
          <a:xfrm>
            <a:off x="959370" y="-725338"/>
            <a:ext cx="7232869" cy="7253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6E6E6"/>
              </a:buClr>
              <a:buSzPts val="4800"/>
              <a:buFont typeface="Calibri"/>
              <a:buNone/>
            </a:pPr>
            <a:r>
              <a:rPr lang="en-US" sz="4800" b="1" i="0" u="none" strike="noStrike" cap="none">
                <a:solidFill>
                  <a:srgbClr val="E6E6E6"/>
                </a:solidFill>
                <a:latin typeface="Calibri"/>
                <a:ea typeface="Calibri"/>
                <a:cs typeface="Calibri"/>
                <a:sym typeface="Calibri"/>
              </a:rPr>
              <a:t>What do you think or feel?</a:t>
            </a:r>
            <a:endParaRPr/>
          </a:p>
        </p:txBody>
      </p:sp>
      <p:sp>
        <p:nvSpPr>
          <p:cNvPr id="468" name="Google Shape;468;p26"/>
          <p:cNvSpPr txBox="1"/>
          <p:nvPr/>
        </p:nvSpPr>
        <p:spPr>
          <a:xfrm>
            <a:off x="5721773" y="896737"/>
            <a:ext cx="6222475" cy="30469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rgbClr val="B02D15"/>
                </a:solidFill>
                <a:latin typeface="Calibri"/>
                <a:ea typeface="Calibri"/>
                <a:cs typeface="Calibri"/>
                <a:sym typeface="Calibri"/>
              </a:rPr>
              <a:t>What do you think or feel when someone touches your arm when talking to you?</a:t>
            </a:r>
            <a:endParaRPr dirty="0"/>
          </a:p>
        </p:txBody>
      </p:sp>
      <p:sp>
        <p:nvSpPr>
          <p:cNvPr id="467" name="Google Shape;467;p26"/>
          <p:cNvSpPr txBox="1"/>
          <p:nvPr/>
        </p:nvSpPr>
        <p:spPr>
          <a:xfrm>
            <a:off x="6226972" y="4841291"/>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pic>
        <p:nvPicPr>
          <p:cNvPr id="469" name="Google Shape;469;p2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2016708"/>
            <a:ext cx="6274833" cy="4841291"/>
          </a:xfrm>
          <a:prstGeom prst="rect">
            <a:avLst/>
          </a:prstGeom>
          <a:noFill/>
          <a:ln>
            <a:no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7"/>
          <p:cNvSpPr txBox="1">
            <a:spLocks noGrp="1"/>
          </p:cNvSpPr>
          <p:nvPr>
            <p:ph type="title" idx="4294967295"/>
          </p:nvPr>
        </p:nvSpPr>
        <p:spPr>
          <a:xfrm>
            <a:off x="959370" y="-725338"/>
            <a:ext cx="7232869" cy="7253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6E6E6"/>
              </a:buClr>
              <a:buSzPts val="4800"/>
              <a:buFont typeface="Calibri"/>
              <a:buNone/>
            </a:pPr>
            <a:r>
              <a:rPr lang="en-US" sz="4800" b="1" i="0" u="none" strike="noStrike" cap="none">
                <a:solidFill>
                  <a:srgbClr val="E6E6E6"/>
                </a:solidFill>
                <a:latin typeface="Calibri"/>
                <a:ea typeface="Calibri"/>
                <a:cs typeface="Calibri"/>
                <a:sym typeface="Calibri"/>
              </a:rPr>
              <a:t>What do you think or feel?</a:t>
            </a:r>
            <a:endParaRPr/>
          </a:p>
        </p:txBody>
      </p:sp>
      <p:sp>
        <p:nvSpPr>
          <p:cNvPr id="476" name="Google Shape;476;p27"/>
          <p:cNvSpPr txBox="1"/>
          <p:nvPr/>
        </p:nvSpPr>
        <p:spPr>
          <a:xfrm>
            <a:off x="679417" y="560358"/>
            <a:ext cx="6729089"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rgbClr val="B02D15"/>
                </a:solidFill>
                <a:latin typeface="Calibri"/>
                <a:ea typeface="Calibri"/>
                <a:cs typeface="Calibri"/>
                <a:sym typeface="Calibri"/>
              </a:rPr>
              <a:t>What do you think or feel when someone is late </a:t>
            </a:r>
          </a:p>
          <a:p>
            <a:pPr marL="0" marR="0" lvl="0" indent="0" algn="ctr" rtl="0">
              <a:spcBef>
                <a:spcPts val="0"/>
              </a:spcBef>
              <a:spcAft>
                <a:spcPts val="0"/>
              </a:spcAft>
              <a:buNone/>
            </a:pPr>
            <a:r>
              <a:rPr lang="en-US" sz="4800" b="1" dirty="0">
                <a:solidFill>
                  <a:srgbClr val="B02D15"/>
                </a:solidFill>
                <a:latin typeface="Calibri"/>
                <a:ea typeface="Calibri"/>
                <a:cs typeface="Calibri"/>
                <a:sym typeface="Calibri"/>
              </a:rPr>
              <a:t>for a staff meeting?</a:t>
            </a:r>
            <a:endParaRPr dirty="0"/>
          </a:p>
        </p:txBody>
      </p:sp>
      <p:sp>
        <p:nvSpPr>
          <p:cNvPr id="475" name="Google Shape;475;p27"/>
          <p:cNvSpPr txBox="1"/>
          <p:nvPr/>
        </p:nvSpPr>
        <p:spPr>
          <a:xfrm>
            <a:off x="1175284" y="3429000"/>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pic>
        <p:nvPicPr>
          <p:cNvPr id="477" name="Google Shape;477;p2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927423" y="3299690"/>
            <a:ext cx="7934793" cy="3739895"/>
          </a:xfrm>
          <a:prstGeom prst="rect">
            <a:avLst/>
          </a:prstGeom>
          <a:noFill/>
          <a:ln>
            <a:noFill/>
          </a:ln>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2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0683" y="1379095"/>
            <a:ext cx="5478905" cy="5478905"/>
          </a:xfrm>
          <a:prstGeom prst="rect">
            <a:avLst/>
          </a:prstGeom>
          <a:noFill/>
          <a:ln>
            <a:noFill/>
          </a:ln>
        </p:spPr>
      </p:pic>
      <p:sp>
        <p:nvSpPr>
          <p:cNvPr id="483" name="Google Shape;483;p28"/>
          <p:cNvSpPr txBox="1">
            <a:spLocks noGrp="1"/>
          </p:cNvSpPr>
          <p:nvPr>
            <p:ph type="title" idx="4294967295"/>
          </p:nvPr>
        </p:nvSpPr>
        <p:spPr>
          <a:xfrm>
            <a:off x="959370" y="-725338"/>
            <a:ext cx="7232869" cy="7253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6E6E6"/>
              </a:buClr>
              <a:buSzPts val="4800"/>
              <a:buFont typeface="Calibri"/>
              <a:buNone/>
            </a:pPr>
            <a:r>
              <a:rPr lang="en-US" sz="4800" b="1" i="0" u="none" strike="noStrike" cap="none" dirty="0">
                <a:solidFill>
                  <a:srgbClr val="E6E6E6"/>
                </a:solidFill>
                <a:latin typeface="Calibri"/>
                <a:ea typeface="Calibri"/>
                <a:cs typeface="Calibri"/>
                <a:sym typeface="Calibri"/>
              </a:rPr>
              <a:t>What do you think or feel?</a:t>
            </a:r>
            <a:endParaRPr dirty="0"/>
          </a:p>
        </p:txBody>
      </p:sp>
      <p:sp>
        <p:nvSpPr>
          <p:cNvPr id="485" name="Google Shape;485;p28"/>
          <p:cNvSpPr txBox="1"/>
          <p:nvPr/>
        </p:nvSpPr>
        <p:spPr>
          <a:xfrm>
            <a:off x="5579587" y="1105616"/>
            <a:ext cx="6349821" cy="30469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B02D15"/>
                </a:solidFill>
                <a:latin typeface="Calibri"/>
                <a:ea typeface="Calibri"/>
                <a:cs typeface="Calibri"/>
                <a:sym typeface="Calibri"/>
              </a:rPr>
              <a:t>What do you think or feel when a new employee invites you to their home for dinner?</a:t>
            </a:r>
            <a:endParaRPr/>
          </a:p>
        </p:txBody>
      </p:sp>
      <p:sp>
        <p:nvSpPr>
          <p:cNvPr id="484" name="Google Shape;484;p28"/>
          <p:cNvSpPr txBox="1"/>
          <p:nvPr/>
        </p:nvSpPr>
        <p:spPr>
          <a:xfrm>
            <a:off x="6148457" y="4865355"/>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9"/>
          <p:cNvSpPr txBox="1">
            <a:spLocks noGrp="1"/>
          </p:cNvSpPr>
          <p:nvPr>
            <p:ph type="title" idx="4294967295"/>
          </p:nvPr>
        </p:nvSpPr>
        <p:spPr>
          <a:xfrm>
            <a:off x="0" y="2123160"/>
            <a:ext cx="12192000" cy="113122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02D15"/>
              </a:buClr>
              <a:buSzPts val="6000"/>
              <a:buFont typeface="Calibri"/>
              <a:buNone/>
            </a:pPr>
            <a:r>
              <a:rPr lang="en-US" sz="6000" b="1" i="0" u="none" strike="noStrike" cap="none" dirty="0">
                <a:solidFill>
                  <a:srgbClr val="B02D15"/>
                </a:solidFill>
                <a:latin typeface="Calibri"/>
                <a:ea typeface="Calibri"/>
                <a:cs typeface="Calibri"/>
                <a:sym typeface="Calibri"/>
              </a:rPr>
              <a:t>What is culture?</a:t>
            </a:r>
            <a:endParaRPr dirty="0"/>
          </a:p>
        </p:txBody>
      </p:sp>
      <p:sp>
        <p:nvSpPr>
          <p:cNvPr id="492" name="Google Shape;492;p29"/>
          <p:cNvSpPr txBox="1"/>
          <p:nvPr/>
        </p:nvSpPr>
        <p:spPr>
          <a:xfrm>
            <a:off x="0" y="3703512"/>
            <a:ext cx="1219199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dirty="0">
                <a:solidFill>
                  <a:srgbClr val="B02D15"/>
                </a:solidFill>
                <a:latin typeface="Calibri"/>
                <a:ea typeface="Calibri"/>
                <a:cs typeface="Calibri"/>
                <a:sym typeface="Calibri"/>
              </a:rPr>
              <a:t>Tell us in the chat.</a:t>
            </a:r>
            <a:endParaRPr sz="2800" b="0" i="0" u="none" strike="noStrike" cap="none" dirty="0">
              <a:solidFill>
                <a:srgbClr val="B02D15"/>
              </a:solidFill>
              <a:latin typeface="Calibri"/>
              <a:ea typeface="Calibri"/>
              <a:cs typeface="Calibri"/>
              <a:sym typeface="Calibri"/>
            </a:endParaRPr>
          </a:p>
        </p:txBody>
      </p:sp>
      <p:pic>
        <p:nvPicPr>
          <p:cNvPr id="493" name="Google Shape;493;p2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87477" y="6102328"/>
            <a:ext cx="5835950" cy="749339"/>
          </a:xfrm>
          <a:prstGeom prst="rect">
            <a:avLst/>
          </a:prstGeom>
          <a:noFill/>
          <a:ln>
            <a:noFill/>
          </a:ln>
        </p:spPr>
      </p:pic>
      <p:pic>
        <p:nvPicPr>
          <p:cNvPr id="494" name="Google Shape;494;p2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023427" y="6102328"/>
            <a:ext cx="5835950" cy="749339"/>
          </a:xfrm>
          <a:prstGeom prst="rect">
            <a:avLst/>
          </a:prstGeom>
          <a:noFill/>
          <a:ln>
            <a:noFill/>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p:nvPr/>
        </p:nvSpPr>
        <p:spPr>
          <a:xfrm>
            <a:off x="350510" y="561477"/>
            <a:ext cx="6656550" cy="438478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1200"/>
              </a:spcAft>
              <a:buClr>
                <a:srgbClr val="262626"/>
              </a:buClr>
              <a:buSzPts val="4400"/>
              <a:buFont typeface="Arial"/>
              <a:buNone/>
            </a:pPr>
            <a:r>
              <a:rPr lang="en-US" sz="4400" b="1" i="0" u="none" strike="noStrike" cap="none" dirty="0">
                <a:solidFill>
                  <a:srgbClr val="262626"/>
                </a:solidFill>
                <a:latin typeface="Calibri" panose="020F0502020204030204" pitchFamily="34" charset="0"/>
                <a:ea typeface="Istok Web"/>
                <a:cs typeface="Calibri" panose="020F0502020204030204" pitchFamily="34" charset="0"/>
                <a:sym typeface="Istok Web"/>
              </a:rPr>
              <a:t>Diversity</a:t>
            </a:r>
            <a:r>
              <a:rPr lang="en-US" sz="4400" b="0" i="0" u="none" strike="noStrike" cap="none" dirty="0">
                <a:solidFill>
                  <a:srgbClr val="262626"/>
                </a:solidFill>
                <a:latin typeface="Calibri" panose="020F0502020204030204" pitchFamily="34" charset="0"/>
                <a:ea typeface="Istok Web"/>
                <a:cs typeface="Calibri" panose="020F0502020204030204" pitchFamily="34" charset="0"/>
                <a:sym typeface="Istok Web"/>
              </a:rPr>
              <a:t> is a fact.</a:t>
            </a:r>
            <a:br>
              <a:rPr lang="en-US" sz="4400" b="0" i="0" u="none" strike="noStrike" cap="none" dirty="0">
                <a:solidFill>
                  <a:srgbClr val="262626"/>
                </a:solidFill>
                <a:latin typeface="Calibri" panose="020F0502020204030204" pitchFamily="34" charset="0"/>
                <a:ea typeface="Istok Web"/>
                <a:cs typeface="Calibri" panose="020F0502020204030204" pitchFamily="34" charset="0"/>
                <a:sym typeface="Istok Web"/>
              </a:rPr>
            </a:br>
            <a:r>
              <a:rPr lang="en-US" sz="4400" b="1" i="0" u="none" strike="noStrike" cap="none" dirty="0">
                <a:solidFill>
                  <a:srgbClr val="262626"/>
                </a:solidFill>
                <a:latin typeface="Calibri" panose="020F0502020204030204" pitchFamily="34" charset="0"/>
                <a:ea typeface="Istok Web"/>
                <a:cs typeface="Calibri" panose="020F0502020204030204" pitchFamily="34" charset="0"/>
                <a:sym typeface="Istok Web"/>
              </a:rPr>
              <a:t>Equity</a:t>
            </a:r>
            <a:r>
              <a:rPr lang="en-US" sz="4400" b="0" i="0" u="none" strike="noStrike" cap="none" dirty="0">
                <a:solidFill>
                  <a:srgbClr val="262626"/>
                </a:solidFill>
                <a:latin typeface="Calibri" panose="020F0502020204030204" pitchFamily="34" charset="0"/>
                <a:ea typeface="Istok Web"/>
                <a:cs typeface="Calibri" panose="020F0502020204030204" pitchFamily="34" charset="0"/>
                <a:sym typeface="Istok Web"/>
              </a:rPr>
              <a:t> is a choice.</a:t>
            </a:r>
            <a:br>
              <a:rPr lang="en-US" sz="4400" b="0" i="0" u="none" strike="noStrike" cap="none" dirty="0">
                <a:solidFill>
                  <a:srgbClr val="262626"/>
                </a:solidFill>
                <a:latin typeface="Calibri" panose="020F0502020204030204" pitchFamily="34" charset="0"/>
                <a:ea typeface="Istok Web"/>
                <a:cs typeface="Calibri" panose="020F0502020204030204" pitchFamily="34" charset="0"/>
                <a:sym typeface="Istok Web"/>
              </a:rPr>
            </a:br>
            <a:r>
              <a:rPr lang="en-US" sz="4400" b="1" i="0" u="none" strike="noStrike" cap="none" dirty="0">
                <a:solidFill>
                  <a:srgbClr val="262626"/>
                </a:solidFill>
                <a:latin typeface="Calibri" panose="020F0502020204030204" pitchFamily="34" charset="0"/>
                <a:ea typeface="Istok Web"/>
                <a:cs typeface="Calibri" panose="020F0502020204030204" pitchFamily="34" charset="0"/>
                <a:sym typeface="Istok Web"/>
              </a:rPr>
              <a:t>Inclusion</a:t>
            </a:r>
            <a:r>
              <a:rPr lang="en-US" sz="4400" b="0" i="0" u="none" strike="noStrike" cap="none" dirty="0">
                <a:solidFill>
                  <a:srgbClr val="262626"/>
                </a:solidFill>
                <a:latin typeface="Calibri" panose="020F0502020204030204" pitchFamily="34" charset="0"/>
                <a:ea typeface="Istok Web"/>
                <a:cs typeface="Calibri" panose="020F0502020204030204" pitchFamily="34" charset="0"/>
                <a:sym typeface="Istok Web"/>
              </a:rPr>
              <a:t> is an action.</a:t>
            </a:r>
            <a:br>
              <a:rPr lang="en-US" sz="4400" b="0" i="0" u="none" strike="noStrike" cap="none" dirty="0">
                <a:solidFill>
                  <a:srgbClr val="262626"/>
                </a:solidFill>
                <a:latin typeface="Calibri" panose="020F0502020204030204" pitchFamily="34" charset="0"/>
                <a:ea typeface="Istok Web"/>
                <a:cs typeface="Calibri" panose="020F0502020204030204" pitchFamily="34" charset="0"/>
                <a:sym typeface="Istok Web"/>
              </a:rPr>
            </a:br>
            <a:r>
              <a:rPr lang="en-US" sz="4400" b="1" i="0" u="none" strike="noStrike" cap="none" dirty="0">
                <a:solidFill>
                  <a:srgbClr val="262626"/>
                </a:solidFill>
                <a:latin typeface="Calibri" panose="020F0502020204030204" pitchFamily="34" charset="0"/>
                <a:ea typeface="Istok Web"/>
                <a:cs typeface="Calibri" panose="020F0502020204030204" pitchFamily="34" charset="0"/>
                <a:sym typeface="Istok Web"/>
              </a:rPr>
              <a:t>Belonging</a:t>
            </a:r>
            <a:r>
              <a:rPr lang="en-US" sz="4400" b="0" i="0" u="none" strike="noStrike" cap="none" dirty="0">
                <a:solidFill>
                  <a:srgbClr val="262626"/>
                </a:solidFill>
                <a:latin typeface="Calibri" panose="020F0502020204030204" pitchFamily="34" charset="0"/>
                <a:ea typeface="Istok Web"/>
                <a:cs typeface="Calibri" panose="020F0502020204030204" pitchFamily="34" charset="0"/>
                <a:sym typeface="Istok Web"/>
              </a:rPr>
              <a:t> is an outcome.</a:t>
            </a:r>
            <a:endParaRPr dirty="0">
              <a:latin typeface="Calibri" panose="020F0502020204030204" pitchFamily="34" charset="0"/>
              <a:cs typeface="Calibri" panose="020F0502020204030204" pitchFamily="34" charset="0"/>
            </a:endParaRPr>
          </a:p>
          <a:p>
            <a:pPr marL="0" marR="0" lvl="0" indent="0" algn="ctr" rtl="0">
              <a:lnSpc>
                <a:spcPct val="90000"/>
              </a:lnSpc>
              <a:spcBef>
                <a:spcPts val="1000"/>
              </a:spcBef>
              <a:spcAft>
                <a:spcPts val="0"/>
              </a:spcAft>
              <a:buClr>
                <a:srgbClr val="262626"/>
              </a:buClr>
              <a:buSzPts val="4400"/>
              <a:buFont typeface="Arial"/>
              <a:buNone/>
            </a:pPr>
            <a:r>
              <a:rPr lang="en-US" sz="4400" b="0" i="1" u="none" strike="noStrike" cap="none" dirty="0">
                <a:solidFill>
                  <a:srgbClr val="262626"/>
                </a:solidFill>
                <a:latin typeface="Calibri" panose="020F0502020204030204" pitchFamily="34" charset="0"/>
                <a:ea typeface="Istok Web"/>
                <a:cs typeface="Calibri" panose="020F0502020204030204" pitchFamily="34" charset="0"/>
                <a:sym typeface="Istok Web"/>
              </a:rPr>
              <a:t>– Arthur Chan</a:t>
            </a:r>
            <a:endParaRPr sz="2400" b="0" i="0" u="none" strike="noStrike" cap="none" dirty="0">
              <a:solidFill>
                <a:srgbClr val="262626"/>
              </a:solidFill>
              <a:latin typeface="Calibri" panose="020F0502020204030204" pitchFamily="34" charset="0"/>
              <a:ea typeface="Calibri"/>
              <a:cs typeface="Calibri" panose="020F0502020204030204" pitchFamily="34" charset="0"/>
              <a:sym typeface="Calibri"/>
            </a:endParaRPr>
          </a:p>
        </p:txBody>
      </p:sp>
      <p:sp>
        <p:nvSpPr>
          <p:cNvPr id="135" name="Google Shape;135;p3"/>
          <p:cNvSpPr txBox="1">
            <a:spLocks noGrp="1"/>
          </p:cNvSpPr>
          <p:nvPr>
            <p:ph type="title" idx="4294967295"/>
          </p:nvPr>
        </p:nvSpPr>
        <p:spPr>
          <a:xfrm>
            <a:off x="1645657" y="-646331"/>
            <a:ext cx="609391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6E6E6"/>
              </a:buClr>
              <a:buSzPts val="1800"/>
              <a:buFont typeface="Istok Web"/>
              <a:buNone/>
            </a:pPr>
            <a:r>
              <a:rPr lang="en-US" sz="1800" b="1" i="0" u="none" strike="noStrike" cap="none">
                <a:solidFill>
                  <a:srgbClr val="E6E6E6"/>
                </a:solidFill>
                <a:latin typeface="Istok Web"/>
                <a:ea typeface="Istok Web"/>
                <a:cs typeface="Istok Web"/>
                <a:sym typeface="Istok Web"/>
              </a:rPr>
              <a:t>Diversity</a:t>
            </a:r>
            <a:r>
              <a:rPr lang="en-US" sz="1800" b="0" i="0" u="none" strike="noStrike" cap="none">
                <a:solidFill>
                  <a:srgbClr val="E6E6E6"/>
                </a:solidFill>
                <a:latin typeface="Istok Web"/>
                <a:ea typeface="Istok Web"/>
                <a:cs typeface="Istok Web"/>
                <a:sym typeface="Istok Web"/>
              </a:rPr>
              <a:t> is a fact.</a:t>
            </a:r>
            <a:endParaRPr sz="1800" b="0" i="0" u="none" strike="noStrike" cap="none">
              <a:solidFill>
                <a:srgbClr val="E6E6E6"/>
              </a:solidFill>
            </a:endParaRPr>
          </a:p>
        </p:txBody>
      </p:sp>
      <p:pic>
        <p:nvPicPr>
          <p:cNvPr id="136" name="Google Shape;136;p3">
            <a:extLst>
              <a:ext uri="{C183D7F6-B498-43B3-948B-1728B52AA6E4}">
                <adec:decorative xmlns:adec="http://schemas.microsoft.com/office/drawing/2017/decorative" val="1"/>
              </a:ext>
            </a:extLst>
          </p:cNvPr>
          <p:cNvPicPr preferRelativeResize="0"/>
          <p:nvPr/>
        </p:nvPicPr>
        <p:blipFill rotWithShape="1">
          <a:blip r:embed="rId4">
            <a:alphaModFix/>
          </a:blip>
          <a:srcRect r="12779" b="22857"/>
          <a:stretch/>
        </p:blipFill>
        <p:spPr>
          <a:xfrm>
            <a:off x="5064900" y="464254"/>
            <a:ext cx="7166863" cy="6384397"/>
          </a:xfrm>
          <a:prstGeom prst="rect">
            <a:avLst/>
          </a:prstGeom>
          <a:noFill/>
          <a:ln>
            <a:noFill/>
          </a:ln>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0"/>
          <p:cNvSpPr txBox="1">
            <a:spLocks noGrp="1"/>
          </p:cNvSpPr>
          <p:nvPr>
            <p:ph type="title" idx="4294967295"/>
          </p:nvPr>
        </p:nvSpPr>
        <p:spPr>
          <a:xfrm>
            <a:off x="0" y="622539"/>
            <a:ext cx="12192000" cy="9941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02D15"/>
              </a:buClr>
              <a:buSzPts val="5400"/>
              <a:buFont typeface="Calibri"/>
              <a:buNone/>
            </a:pPr>
            <a:r>
              <a:rPr lang="en-US" sz="5400" b="1" i="0" u="none" strike="noStrike" cap="none" dirty="0">
                <a:solidFill>
                  <a:srgbClr val="B02D15"/>
                </a:solidFill>
                <a:latin typeface="Calibri"/>
                <a:ea typeface="Calibri"/>
                <a:cs typeface="Calibri"/>
                <a:sym typeface="Calibri"/>
              </a:rPr>
              <a:t>The Cultural Iceberg</a:t>
            </a:r>
            <a:endParaRPr dirty="0"/>
          </a:p>
        </p:txBody>
      </p:sp>
      <p:pic>
        <p:nvPicPr>
          <p:cNvPr id="501" name="Google Shape;501;p3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944915" y="1983829"/>
            <a:ext cx="4261612" cy="4261612"/>
          </a:xfrm>
          <a:prstGeom prst="rect">
            <a:avLst/>
          </a:prstGeom>
          <a:noFill/>
          <a:ln>
            <a:noFill/>
          </a:ln>
        </p:spPr>
      </p:pic>
      <p:sp>
        <p:nvSpPr>
          <p:cNvPr id="502" name="Google Shape;502;p30"/>
          <p:cNvSpPr txBox="1"/>
          <p:nvPr/>
        </p:nvSpPr>
        <p:spPr>
          <a:xfrm>
            <a:off x="7415135" y="2512287"/>
            <a:ext cx="265020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2A38"/>
              </a:buClr>
              <a:buSzPts val="2800"/>
              <a:buFont typeface="Calibri"/>
              <a:buNone/>
            </a:pPr>
            <a:r>
              <a:rPr lang="en-US" sz="2800" b="0" i="0" u="none" strike="noStrike" cap="none">
                <a:solidFill>
                  <a:srgbClr val="292A38"/>
                </a:solidFill>
                <a:latin typeface="Calibri"/>
                <a:ea typeface="Calibri"/>
                <a:cs typeface="Calibri"/>
                <a:sym typeface="Calibri"/>
              </a:rPr>
              <a:t>What we see</a:t>
            </a:r>
            <a:endParaRPr sz="2800" b="0" i="0" u="none" strike="noStrike" cap="none">
              <a:solidFill>
                <a:srgbClr val="292A38"/>
              </a:solidFill>
              <a:latin typeface="Calibri"/>
              <a:ea typeface="Calibri"/>
              <a:cs typeface="Calibri"/>
              <a:sym typeface="Calibri"/>
            </a:endParaRPr>
          </a:p>
        </p:txBody>
      </p:sp>
      <p:sp>
        <p:nvSpPr>
          <p:cNvPr id="503" name="Google Shape;503;p30"/>
          <p:cNvSpPr txBox="1"/>
          <p:nvPr/>
        </p:nvSpPr>
        <p:spPr>
          <a:xfrm>
            <a:off x="7674020" y="4652356"/>
            <a:ext cx="3255237"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2A38"/>
              </a:buClr>
              <a:buSzPts val="2800"/>
              <a:buFont typeface="Calibri"/>
              <a:buNone/>
            </a:pPr>
            <a:r>
              <a:rPr lang="en-US" sz="2800" b="0" i="0" u="none" strike="noStrike" cap="none">
                <a:solidFill>
                  <a:srgbClr val="292A38"/>
                </a:solidFill>
                <a:latin typeface="Calibri"/>
                <a:ea typeface="Calibri"/>
                <a:cs typeface="Calibri"/>
                <a:sym typeface="Calibri"/>
              </a:rPr>
              <a:t>What we assume or take for granted</a:t>
            </a:r>
            <a:endParaRPr sz="2800" b="0" i="0" u="none" strike="noStrike" cap="none">
              <a:solidFill>
                <a:srgbClr val="292A38"/>
              </a:solidFill>
              <a:latin typeface="Calibri"/>
              <a:ea typeface="Calibri"/>
              <a:cs typeface="Calibri"/>
              <a:sym typeface="Calibri"/>
            </a:endParaRPr>
          </a:p>
        </p:txBody>
      </p:sp>
      <p:sp>
        <p:nvSpPr>
          <p:cNvPr id="504" name="Google Shape;504;p30">
            <a:extLst>
              <a:ext uri="{C183D7F6-B498-43B3-948B-1728B52AA6E4}">
                <adec:decorative xmlns:adec="http://schemas.microsoft.com/office/drawing/2017/decorative" val="1"/>
              </a:ext>
            </a:extLst>
          </p:cNvPr>
          <p:cNvSpPr/>
          <p:nvPr/>
        </p:nvSpPr>
        <p:spPr>
          <a:xfrm rot="9893978">
            <a:off x="6450585" y="2578130"/>
            <a:ext cx="981975" cy="838508"/>
          </a:xfrm>
          <a:prstGeom prst="rightArrow">
            <a:avLst>
              <a:gd name="adj1" fmla="val 50000"/>
              <a:gd name="adj2" fmla="val 50000"/>
            </a:avLst>
          </a:prstGeom>
          <a:solidFill>
            <a:srgbClr val="93B3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05" name="Google Shape;505;p30">
            <a:extLst>
              <a:ext uri="{C183D7F6-B498-43B3-948B-1728B52AA6E4}">
                <adec:decorative xmlns:adec="http://schemas.microsoft.com/office/drawing/2017/decorative" val="1"/>
              </a:ext>
            </a:extLst>
          </p:cNvPr>
          <p:cNvSpPr/>
          <p:nvPr/>
        </p:nvSpPr>
        <p:spPr>
          <a:xfrm rot="-9530032">
            <a:off x="6573786" y="4233102"/>
            <a:ext cx="981975" cy="838508"/>
          </a:xfrm>
          <a:prstGeom prst="rightArrow">
            <a:avLst>
              <a:gd name="adj1" fmla="val 50000"/>
              <a:gd name="adj2" fmla="val 50000"/>
            </a:avLst>
          </a:prstGeom>
          <a:solidFill>
            <a:srgbClr val="93B3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p3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57011" y="1574134"/>
            <a:ext cx="4261612" cy="4261612"/>
          </a:xfrm>
          <a:prstGeom prst="rect">
            <a:avLst/>
          </a:prstGeom>
          <a:noFill/>
          <a:ln>
            <a:noFill/>
          </a:ln>
        </p:spPr>
      </p:pic>
      <p:sp>
        <p:nvSpPr>
          <p:cNvPr id="512" name="Google Shape;512;p31"/>
          <p:cNvSpPr txBox="1">
            <a:spLocks noGrp="1"/>
          </p:cNvSpPr>
          <p:nvPr>
            <p:ph type="title" idx="4294967295"/>
          </p:nvPr>
        </p:nvSpPr>
        <p:spPr>
          <a:xfrm>
            <a:off x="4137347" y="525168"/>
            <a:ext cx="5674291" cy="9941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02D15"/>
              </a:buClr>
              <a:buSzPts val="5400"/>
              <a:buFont typeface="Calibri"/>
              <a:buNone/>
            </a:pPr>
            <a:r>
              <a:rPr lang="en-US" sz="5400" b="1" i="0" u="none" strike="noStrike" cap="none" dirty="0">
                <a:solidFill>
                  <a:srgbClr val="B02D15"/>
                </a:solidFill>
                <a:latin typeface="Calibri"/>
                <a:ea typeface="Calibri"/>
                <a:cs typeface="Calibri"/>
                <a:sym typeface="Calibri"/>
              </a:rPr>
              <a:t>What to do</a:t>
            </a:r>
            <a:endParaRPr dirty="0"/>
          </a:p>
        </p:txBody>
      </p:sp>
      <p:sp>
        <p:nvSpPr>
          <p:cNvPr id="513" name="Google Shape;513;p31"/>
          <p:cNvSpPr txBox="1"/>
          <p:nvPr/>
        </p:nvSpPr>
        <p:spPr>
          <a:xfrm>
            <a:off x="6096000" y="1760718"/>
            <a:ext cx="5674291" cy="4662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92A38"/>
              </a:buClr>
              <a:buSzPts val="2700"/>
              <a:buFont typeface="Calibri"/>
              <a:buNone/>
            </a:pPr>
            <a:r>
              <a:rPr lang="en-US" sz="2700" b="0" i="0" u="none" strike="noStrike" cap="none" dirty="0">
                <a:solidFill>
                  <a:srgbClr val="292A38"/>
                </a:solidFill>
                <a:latin typeface="Calibri"/>
                <a:ea typeface="Calibri"/>
                <a:cs typeface="Calibri"/>
                <a:sym typeface="Calibri"/>
              </a:rPr>
              <a:t>I’ll send you to a breakout room.</a:t>
            </a:r>
            <a:endParaRPr dirty="0"/>
          </a:p>
          <a:p>
            <a:pPr marL="0" marR="0" lvl="0" indent="0" algn="l" rtl="0">
              <a:lnSpc>
                <a:spcPct val="100000"/>
              </a:lnSpc>
              <a:spcBef>
                <a:spcPts val="0"/>
              </a:spcBef>
              <a:spcAft>
                <a:spcPts val="0"/>
              </a:spcAft>
              <a:buClr>
                <a:schemeClr val="dk1"/>
              </a:buClr>
              <a:buSzPts val="2700"/>
              <a:buFont typeface="Calibri"/>
              <a:buNone/>
            </a:pPr>
            <a:endParaRPr sz="2700" b="0" i="0" u="none" strike="noStrike" cap="none" dirty="0">
              <a:solidFill>
                <a:srgbClr val="292A38"/>
              </a:solidFill>
              <a:latin typeface="Calibri"/>
              <a:ea typeface="Calibri"/>
              <a:cs typeface="Calibri"/>
              <a:sym typeface="Calibri"/>
            </a:endParaRPr>
          </a:p>
          <a:p>
            <a:pPr marL="0" marR="0" lvl="0" indent="0" algn="l" rtl="0">
              <a:lnSpc>
                <a:spcPct val="100000"/>
              </a:lnSpc>
              <a:spcBef>
                <a:spcPts val="0"/>
              </a:spcBef>
              <a:spcAft>
                <a:spcPts val="0"/>
              </a:spcAft>
              <a:buClr>
                <a:srgbClr val="292A38"/>
              </a:buClr>
              <a:buSzPts val="2700"/>
              <a:buFont typeface="Calibri"/>
              <a:buNone/>
            </a:pPr>
            <a:r>
              <a:rPr lang="en-US" sz="2700" b="1" i="0" u="none" strike="noStrike" cap="none" dirty="0">
                <a:solidFill>
                  <a:srgbClr val="292A38"/>
                </a:solidFill>
                <a:latin typeface="Calibri"/>
                <a:ea typeface="Calibri"/>
                <a:cs typeface="Calibri"/>
                <a:sym typeface="Calibri"/>
              </a:rPr>
              <a:t>Talk with your group:</a:t>
            </a:r>
            <a:endParaRPr dirty="0"/>
          </a:p>
          <a:p>
            <a:pPr marL="457200" marR="0" lvl="0" indent="-457200" algn="l" rtl="0">
              <a:lnSpc>
                <a:spcPct val="100000"/>
              </a:lnSpc>
              <a:spcBef>
                <a:spcPts val="0"/>
              </a:spcBef>
              <a:spcAft>
                <a:spcPts val="0"/>
              </a:spcAft>
              <a:buClr>
                <a:srgbClr val="292A38"/>
              </a:buClr>
              <a:buSzPts val="2700"/>
              <a:buFont typeface="Arial" panose="020B0604020202020204" pitchFamily="34" charset="0"/>
              <a:buChar char="•"/>
            </a:pPr>
            <a:r>
              <a:rPr lang="en-US" sz="2700" b="1" i="0" u="none" strike="noStrike" cap="none" dirty="0">
                <a:solidFill>
                  <a:srgbClr val="292A38"/>
                </a:solidFill>
                <a:latin typeface="Calibri"/>
                <a:ea typeface="Calibri"/>
                <a:cs typeface="Calibri"/>
                <a:sym typeface="Calibri"/>
              </a:rPr>
              <a:t>What differences do we see?</a:t>
            </a:r>
            <a:endParaRPr dirty="0"/>
          </a:p>
          <a:p>
            <a:pPr marL="457200" marR="0" lvl="0" indent="-457200" algn="l" rtl="0">
              <a:lnSpc>
                <a:spcPct val="100000"/>
              </a:lnSpc>
              <a:spcBef>
                <a:spcPts val="0"/>
              </a:spcBef>
              <a:spcAft>
                <a:spcPts val="0"/>
              </a:spcAft>
              <a:buClr>
                <a:srgbClr val="292A38"/>
              </a:buClr>
              <a:buSzPts val="2700"/>
              <a:buFont typeface="Arial" panose="020B0604020202020204" pitchFamily="34" charset="0"/>
              <a:buChar char="•"/>
            </a:pPr>
            <a:r>
              <a:rPr lang="en-US" sz="2700" b="1" i="0" u="none" strike="noStrike" cap="none" dirty="0">
                <a:solidFill>
                  <a:srgbClr val="292A38"/>
                </a:solidFill>
                <a:latin typeface="Calibri"/>
                <a:ea typeface="Calibri"/>
                <a:cs typeface="Calibri"/>
                <a:sym typeface="Calibri"/>
              </a:rPr>
              <a:t>What is hidden?</a:t>
            </a:r>
            <a:endParaRPr sz="2700" b="0" i="0" u="none" strike="noStrike" cap="none" dirty="0">
              <a:solidFill>
                <a:srgbClr val="292A38"/>
              </a:solidFill>
              <a:latin typeface="Calibri"/>
              <a:ea typeface="Calibri"/>
              <a:cs typeface="Calibri"/>
              <a:sym typeface="Calibri"/>
            </a:endParaRPr>
          </a:p>
          <a:p>
            <a:pPr marR="0" lvl="0" algn="l" rtl="0">
              <a:lnSpc>
                <a:spcPct val="100000"/>
              </a:lnSpc>
              <a:spcBef>
                <a:spcPts val="0"/>
              </a:spcBef>
              <a:spcAft>
                <a:spcPts val="0"/>
              </a:spcAft>
              <a:buClr>
                <a:srgbClr val="292A38"/>
              </a:buClr>
              <a:buSzPts val="2700"/>
            </a:pPr>
            <a:br>
              <a:rPr lang="en-US" sz="2700" b="1" i="0" u="none" strike="noStrike" cap="none" dirty="0">
                <a:solidFill>
                  <a:srgbClr val="292A38"/>
                </a:solidFill>
                <a:latin typeface="Calibri"/>
                <a:ea typeface="Calibri"/>
                <a:cs typeface="Calibri"/>
                <a:sym typeface="Calibri"/>
              </a:rPr>
            </a:br>
            <a:r>
              <a:rPr lang="en-US" sz="2700" b="1" i="0" u="none" strike="noStrike" cap="none" dirty="0">
                <a:solidFill>
                  <a:srgbClr val="292A38"/>
                </a:solidFill>
                <a:latin typeface="Calibri"/>
                <a:ea typeface="Calibri"/>
                <a:cs typeface="Calibri"/>
                <a:sym typeface="Calibri"/>
              </a:rPr>
              <a:t>Pick a spokesperson. </a:t>
            </a:r>
            <a:endParaRPr dirty="0"/>
          </a:p>
          <a:p>
            <a:pPr marR="0" lvl="0" algn="l" rtl="0">
              <a:lnSpc>
                <a:spcPct val="100000"/>
              </a:lnSpc>
              <a:spcBef>
                <a:spcPts val="0"/>
              </a:spcBef>
              <a:spcAft>
                <a:spcPts val="0"/>
              </a:spcAft>
              <a:buClr>
                <a:srgbClr val="292A38"/>
              </a:buClr>
              <a:buSzPts val="2700"/>
            </a:pPr>
            <a:r>
              <a:rPr lang="en-US" sz="2700" b="1" dirty="0">
                <a:solidFill>
                  <a:srgbClr val="292A38"/>
                </a:solidFill>
                <a:latin typeface="Calibri"/>
                <a:ea typeface="Calibri"/>
                <a:cs typeface="Calibri"/>
                <a:sym typeface="Calibri"/>
              </a:rPr>
              <a:t>A</a:t>
            </a:r>
            <a:r>
              <a:rPr lang="en-US" sz="2700" b="1" i="0" u="none" strike="noStrike" cap="none" dirty="0">
                <a:solidFill>
                  <a:srgbClr val="292A38"/>
                </a:solidFill>
                <a:latin typeface="Calibri"/>
                <a:ea typeface="Calibri"/>
                <a:cs typeface="Calibri"/>
                <a:sym typeface="Calibri"/>
              </a:rPr>
              <a:t>sk someone to watch the time. </a:t>
            </a:r>
            <a:endParaRPr dirty="0"/>
          </a:p>
          <a:p>
            <a:pPr marR="0" lvl="0" algn="l" rtl="0">
              <a:lnSpc>
                <a:spcPct val="100000"/>
              </a:lnSpc>
              <a:spcBef>
                <a:spcPts val="0"/>
              </a:spcBef>
              <a:spcAft>
                <a:spcPts val="0"/>
              </a:spcAft>
              <a:buClr>
                <a:srgbClr val="292A38"/>
              </a:buClr>
              <a:buSzPts val="2700"/>
            </a:pPr>
            <a:r>
              <a:rPr lang="en-US" sz="2700" b="1" i="0" u="none" strike="noStrike" cap="none" dirty="0">
                <a:solidFill>
                  <a:srgbClr val="292A38"/>
                </a:solidFill>
                <a:latin typeface="Calibri"/>
                <a:ea typeface="Calibri"/>
                <a:cs typeface="Calibri"/>
                <a:sym typeface="Calibri"/>
              </a:rPr>
              <a:t>Make a list</a:t>
            </a:r>
            <a:r>
              <a:rPr lang="en-US" sz="2700" b="0" i="0" u="none" strike="noStrike" cap="none" dirty="0">
                <a:solidFill>
                  <a:srgbClr val="292A38"/>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2700"/>
              <a:buFont typeface="Calibri"/>
              <a:buNone/>
            </a:pPr>
            <a:endParaRPr sz="2700" dirty="0">
              <a:solidFill>
                <a:srgbClr val="292A38"/>
              </a:solidFill>
              <a:latin typeface="Calibri"/>
              <a:ea typeface="Calibri"/>
              <a:cs typeface="Calibri"/>
              <a:sym typeface="Calibri"/>
            </a:endParaRPr>
          </a:p>
          <a:p>
            <a:pPr marL="0" marR="0" lvl="0" indent="0" algn="l" rtl="0">
              <a:lnSpc>
                <a:spcPct val="100000"/>
              </a:lnSpc>
              <a:spcBef>
                <a:spcPts val="0"/>
              </a:spcBef>
              <a:spcAft>
                <a:spcPts val="0"/>
              </a:spcAft>
              <a:buClr>
                <a:srgbClr val="292A38"/>
              </a:buClr>
              <a:buSzPts val="2700"/>
              <a:buFont typeface="Calibri"/>
              <a:buNone/>
            </a:pPr>
            <a:r>
              <a:rPr lang="en-US" sz="2700" b="0" i="0" u="none" strike="noStrike" cap="none" dirty="0">
                <a:solidFill>
                  <a:srgbClr val="292A38"/>
                </a:solidFill>
                <a:latin typeface="Calibri"/>
                <a:ea typeface="Calibri"/>
                <a:cs typeface="Calibri"/>
                <a:sym typeface="Calibri"/>
              </a:rPr>
              <a:t>I’ll see you in 10 minutes.</a:t>
            </a:r>
            <a:endParaRPr dirty="0"/>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2"/>
          <p:cNvSpPr txBox="1">
            <a:spLocks noGrp="1"/>
          </p:cNvSpPr>
          <p:nvPr>
            <p:ph type="title" idx="4294967295"/>
          </p:nvPr>
        </p:nvSpPr>
        <p:spPr>
          <a:xfrm>
            <a:off x="0" y="-732091"/>
            <a:ext cx="12192000" cy="73209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6E6E6"/>
              </a:buClr>
              <a:buSzPts val="4400"/>
              <a:buFont typeface="Calibri"/>
              <a:buNone/>
            </a:pPr>
            <a:r>
              <a:rPr lang="en-US" sz="4400" b="1" i="0" u="none" strike="noStrike" cap="none" dirty="0">
                <a:solidFill>
                  <a:srgbClr val="E6E6E6"/>
                </a:solidFill>
                <a:latin typeface="Calibri"/>
                <a:ea typeface="Calibri"/>
                <a:cs typeface="Calibri"/>
                <a:sym typeface="Calibri"/>
              </a:rPr>
              <a:t>Breakout Room Activity</a:t>
            </a:r>
            <a:endParaRPr dirty="0"/>
          </a:p>
        </p:txBody>
      </p:sp>
      <p:sp>
        <p:nvSpPr>
          <p:cNvPr id="520" name="Google Shape;520;p32">
            <a:extLst>
              <a:ext uri="{C183D7F6-B498-43B3-948B-1728B52AA6E4}">
                <adec:decorative xmlns:adec="http://schemas.microsoft.com/office/drawing/2017/decorative" val="0"/>
              </a:ext>
            </a:extLst>
          </p:cNvPr>
          <p:cNvSpPr/>
          <p:nvPr/>
        </p:nvSpPr>
        <p:spPr>
          <a:xfrm>
            <a:off x="360475" y="507999"/>
            <a:ext cx="5561355" cy="5428343"/>
          </a:xfrm>
          <a:prstGeom prst="roundRect">
            <a:avLst>
              <a:gd name="adj" fmla="val 8861"/>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rgbClr val="B02D15"/>
                </a:solidFill>
                <a:latin typeface="Calibri"/>
                <a:ea typeface="Calibri"/>
                <a:cs typeface="Calibri"/>
                <a:sym typeface="Calibri"/>
              </a:rPr>
              <a:t>Things you see</a:t>
            </a:r>
            <a:endParaRPr sz="3600" b="1">
              <a:solidFill>
                <a:srgbClr val="B02D15"/>
              </a:solidFill>
              <a:latin typeface="Calibri"/>
              <a:ea typeface="Calibri"/>
              <a:cs typeface="Calibri"/>
              <a:sym typeface="Calibri"/>
            </a:endParaRPr>
          </a:p>
        </p:txBody>
      </p:sp>
      <p:sp>
        <p:nvSpPr>
          <p:cNvPr id="521" name="Google Shape;521;p32">
            <a:extLst>
              <a:ext uri="{C183D7F6-B498-43B3-948B-1728B52AA6E4}">
                <adec:decorative xmlns:adec="http://schemas.microsoft.com/office/drawing/2017/decorative" val="0"/>
              </a:ext>
            </a:extLst>
          </p:cNvPr>
          <p:cNvSpPr/>
          <p:nvPr/>
        </p:nvSpPr>
        <p:spPr>
          <a:xfrm>
            <a:off x="6100874" y="508000"/>
            <a:ext cx="5561355" cy="5428343"/>
          </a:xfrm>
          <a:prstGeom prst="roundRect">
            <a:avLst>
              <a:gd name="adj" fmla="val 8861"/>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rgbClr val="B02D15"/>
                </a:solidFill>
                <a:latin typeface="Calibri"/>
                <a:ea typeface="Calibri"/>
                <a:cs typeface="Calibri"/>
                <a:sym typeface="Calibri"/>
              </a:rPr>
              <a:t>Things you don’t see</a:t>
            </a:r>
            <a:endParaRPr sz="3600" b="1">
              <a:solidFill>
                <a:srgbClr val="B02D15"/>
              </a:solidFill>
              <a:latin typeface="Calibri"/>
              <a:ea typeface="Calibri"/>
              <a:cs typeface="Calibri"/>
              <a:sym typeface="Calibri"/>
            </a:endParaRPr>
          </a:p>
        </p:txBody>
      </p:sp>
      <p:sp>
        <p:nvSpPr>
          <p:cNvPr id="522" name="Google Shape;522;p32"/>
          <p:cNvSpPr txBox="1"/>
          <p:nvPr/>
        </p:nvSpPr>
        <p:spPr>
          <a:xfrm>
            <a:off x="0" y="6149945"/>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400"/>
              <a:buFont typeface="Calibri"/>
              <a:buNone/>
            </a:pPr>
            <a:r>
              <a:rPr lang="en-US" sz="2400" b="0" i="0" u="none" strike="noStrike" cap="none" dirty="0">
                <a:solidFill>
                  <a:srgbClr val="B02D15"/>
                </a:solidFill>
                <a:latin typeface="Calibri"/>
                <a:ea typeface="Calibri"/>
                <a:cs typeface="Calibri"/>
                <a:sym typeface="Calibri"/>
              </a:rPr>
              <a:t>Use your mic or the chat.</a:t>
            </a:r>
            <a:endParaRPr sz="2400" b="0" i="0" u="none" strike="noStrike" cap="none" dirty="0">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3"/>
          <p:cNvSpPr txBox="1">
            <a:spLocks noGrp="1"/>
          </p:cNvSpPr>
          <p:nvPr>
            <p:ph type="title" idx="4294967295"/>
          </p:nvPr>
        </p:nvSpPr>
        <p:spPr>
          <a:xfrm>
            <a:off x="0" y="-732091"/>
            <a:ext cx="12192000" cy="73209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6E6E6"/>
              </a:buClr>
              <a:buSzPts val="4400"/>
              <a:buFont typeface="Calibri"/>
              <a:buNone/>
            </a:pPr>
            <a:r>
              <a:rPr lang="en-US" sz="4400" b="1" i="0" u="none" strike="noStrike" cap="none" dirty="0">
                <a:solidFill>
                  <a:srgbClr val="E6E6E6"/>
                </a:solidFill>
                <a:latin typeface="Calibri"/>
                <a:ea typeface="Calibri"/>
                <a:cs typeface="Calibri"/>
                <a:sym typeface="Calibri"/>
              </a:rPr>
              <a:t>Breakout Room Activity</a:t>
            </a:r>
            <a:endParaRPr dirty="0"/>
          </a:p>
        </p:txBody>
      </p:sp>
      <p:sp>
        <p:nvSpPr>
          <p:cNvPr id="529" name="Google Shape;529;p33">
            <a:extLst>
              <a:ext uri="{C183D7F6-B498-43B3-948B-1728B52AA6E4}">
                <adec:decorative xmlns:adec="http://schemas.microsoft.com/office/drawing/2017/decorative" val="0"/>
              </a:ext>
            </a:extLst>
          </p:cNvPr>
          <p:cNvSpPr/>
          <p:nvPr/>
        </p:nvSpPr>
        <p:spPr>
          <a:xfrm>
            <a:off x="360475" y="507999"/>
            <a:ext cx="5561355" cy="5428343"/>
          </a:xfrm>
          <a:prstGeom prst="roundRect">
            <a:avLst>
              <a:gd name="adj" fmla="val 8861"/>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rgbClr val="B02D15"/>
                </a:solidFill>
                <a:latin typeface="Calibri"/>
                <a:ea typeface="Calibri"/>
                <a:cs typeface="Calibri"/>
                <a:sym typeface="Calibri"/>
              </a:rPr>
              <a:t>Things you see</a:t>
            </a:r>
            <a:endParaRPr sz="3600" b="1">
              <a:solidFill>
                <a:srgbClr val="B02D15"/>
              </a:solidFill>
              <a:latin typeface="Calibri"/>
              <a:ea typeface="Calibri"/>
              <a:cs typeface="Calibri"/>
              <a:sym typeface="Calibri"/>
            </a:endParaRPr>
          </a:p>
        </p:txBody>
      </p:sp>
      <p:sp>
        <p:nvSpPr>
          <p:cNvPr id="532" name="Google Shape;532;p33"/>
          <p:cNvSpPr/>
          <p:nvPr/>
        </p:nvSpPr>
        <p:spPr>
          <a:xfrm>
            <a:off x="1163617" y="1562100"/>
            <a:ext cx="3955069" cy="37337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62626"/>
              </a:buClr>
              <a:buSzPts val="2700"/>
              <a:buFont typeface="Calibri"/>
              <a:buNone/>
            </a:pPr>
            <a:r>
              <a:rPr lang="en-US" sz="2700" b="1" i="0" u="none" strike="noStrike" cap="none">
                <a:solidFill>
                  <a:srgbClr val="262626"/>
                </a:solidFill>
                <a:latin typeface="Calibri"/>
                <a:ea typeface="Calibri"/>
                <a:cs typeface="Calibri"/>
                <a:sym typeface="Calibri"/>
              </a:rPr>
              <a:t>Behaviour, dress code, accent, different languages,  physical body traits, race, postures/ gestures, music, food, dance, religious dress (e.g. hijab)</a:t>
            </a:r>
            <a:endParaRPr/>
          </a:p>
        </p:txBody>
      </p:sp>
      <p:sp>
        <p:nvSpPr>
          <p:cNvPr id="530" name="Google Shape;530;p33">
            <a:extLst>
              <a:ext uri="{C183D7F6-B498-43B3-948B-1728B52AA6E4}">
                <adec:decorative xmlns:adec="http://schemas.microsoft.com/office/drawing/2017/decorative" val="0"/>
              </a:ext>
            </a:extLst>
          </p:cNvPr>
          <p:cNvSpPr/>
          <p:nvPr/>
        </p:nvSpPr>
        <p:spPr>
          <a:xfrm>
            <a:off x="6100874" y="508000"/>
            <a:ext cx="5561355" cy="5428343"/>
          </a:xfrm>
          <a:prstGeom prst="roundRect">
            <a:avLst>
              <a:gd name="adj" fmla="val 8861"/>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rgbClr val="B02D15"/>
                </a:solidFill>
                <a:latin typeface="Calibri"/>
                <a:ea typeface="Calibri"/>
                <a:cs typeface="Calibri"/>
                <a:sym typeface="Calibri"/>
              </a:rPr>
              <a:t>Things you don’t see</a:t>
            </a:r>
            <a:endParaRPr sz="3600" b="1">
              <a:solidFill>
                <a:srgbClr val="B02D15"/>
              </a:solidFill>
              <a:latin typeface="Calibri"/>
              <a:ea typeface="Calibri"/>
              <a:cs typeface="Calibri"/>
              <a:sym typeface="Calibri"/>
            </a:endParaRPr>
          </a:p>
        </p:txBody>
      </p:sp>
      <p:sp>
        <p:nvSpPr>
          <p:cNvPr id="533" name="Google Shape;533;p33"/>
          <p:cNvSpPr/>
          <p:nvPr/>
        </p:nvSpPr>
        <p:spPr>
          <a:xfrm>
            <a:off x="6904016" y="1562100"/>
            <a:ext cx="3955069" cy="37337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62626"/>
              </a:buClr>
              <a:buSzPts val="2700"/>
              <a:buFont typeface="Calibri"/>
              <a:buNone/>
            </a:pPr>
            <a:r>
              <a:rPr lang="en-US" sz="2700" b="1" i="0" u="none" strike="noStrike" cap="none">
                <a:solidFill>
                  <a:srgbClr val="262626"/>
                </a:solidFill>
                <a:latin typeface="Calibri"/>
                <a:ea typeface="Calibri"/>
                <a:cs typeface="Calibri"/>
                <a:sym typeface="Calibri"/>
              </a:rPr>
              <a:t>Ethnocentrism/attitude, main cultural ideas, stereotypes, religion, </a:t>
            </a:r>
            <a:r>
              <a:rPr lang="en-US" sz="2700" b="1" i="0" u="none" strike="noStrike" cap="none">
                <a:solidFill>
                  <a:srgbClr val="C00000"/>
                </a:solidFill>
                <a:latin typeface="Calibri"/>
                <a:ea typeface="Calibri"/>
                <a:cs typeface="Calibri"/>
                <a:sym typeface="Calibri"/>
              </a:rPr>
              <a:t>beliefs</a:t>
            </a:r>
            <a:r>
              <a:rPr lang="en-US" sz="2700" b="1" i="0" u="none" strike="noStrike" cap="none">
                <a:solidFill>
                  <a:srgbClr val="262626"/>
                </a:solidFill>
                <a:latin typeface="Calibri"/>
                <a:ea typeface="Calibri"/>
                <a:cs typeface="Calibri"/>
                <a:sym typeface="Calibri"/>
              </a:rPr>
              <a:t>, </a:t>
            </a:r>
            <a:r>
              <a:rPr lang="en-US" sz="2700" b="1" i="0" u="none" strike="noStrike" cap="none">
                <a:solidFill>
                  <a:srgbClr val="C00000"/>
                </a:solidFill>
                <a:latin typeface="Calibri"/>
                <a:ea typeface="Calibri"/>
                <a:cs typeface="Calibri"/>
                <a:sym typeface="Calibri"/>
              </a:rPr>
              <a:t>values</a:t>
            </a:r>
            <a:r>
              <a:rPr lang="en-US" sz="2700" b="1" i="0" u="none" strike="noStrike" cap="none">
                <a:solidFill>
                  <a:srgbClr val="262626"/>
                </a:solidFill>
                <a:latin typeface="Calibri"/>
                <a:ea typeface="Calibri"/>
                <a:cs typeface="Calibri"/>
                <a:sym typeface="Calibri"/>
              </a:rPr>
              <a:t>, cultural and religious rules, feelings, perceptions, assumptions, our definition of respect</a:t>
            </a:r>
            <a:endParaRPr/>
          </a:p>
        </p:txBody>
      </p:sp>
      <p:sp>
        <p:nvSpPr>
          <p:cNvPr id="531" name="Google Shape;531;p33"/>
          <p:cNvSpPr txBox="1"/>
          <p:nvPr/>
        </p:nvSpPr>
        <p:spPr>
          <a:xfrm>
            <a:off x="0" y="6149945"/>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400"/>
              <a:buFont typeface="Calibri"/>
              <a:buNone/>
            </a:pPr>
            <a:r>
              <a:rPr lang="en-US" sz="2400" b="0" i="0" u="none" strike="noStrike" cap="none" dirty="0">
                <a:solidFill>
                  <a:srgbClr val="B02D15"/>
                </a:solidFill>
                <a:latin typeface="Calibri"/>
                <a:ea typeface="Calibri"/>
                <a:cs typeface="Calibri"/>
                <a:sym typeface="Calibri"/>
              </a:rPr>
              <a:t>Use your mic or the chat.</a:t>
            </a:r>
            <a:endParaRPr sz="2400" b="0" i="0" u="none" strike="noStrike" cap="none" dirty="0">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65" name="Google Shape;565;p34"/>
          <p:cNvSpPr txBox="1"/>
          <p:nvPr/>
        </p:nvSpPr>
        <p:spPr>
          <a:xfrm>
            <a:off x="0" y="312367"/>
            <a:ext cx="12192000" cy="11691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02D15"/>
              </a:buClr>
              <a:buSzPts val="3200"/>
              <a:buFont typeface="Calibri"/>
              <a:buNone/>
            </a:pPr>
            <a:r>
              <a:rPr lang="en-US" sz="3200" b="1" dirty="0">
                <a:solidFill>
                  <a:srgbClr val="B02D15"/>
                </a:solidFill>
                <a:latin typeface="Calibri"/>
                <a:ea typeface="Calibri"/>
                <a:cs typeface="Calibri"/>
                <a:sym typeface="Calibri"/>
              </a:rPr>
              <a:t>Collectivism vs. Individualism</a:t>
            </a:r>
            <a:endParaRPr dirty="0"/>
          </a:p>
        </p:txBody>
      </p:sp>
      <p:sp>
        <p:nvSpPr>
          <p:cNvPr id="539" name="Google Shape;539;p34"/>
          <p:cNvSpPr txBox="1">
            <a:spLocks noGrp="1"/>
          </p:cNvSpPr>
          <p:nvPr>
            <p:ph type="title" idx="4294967295"/>
          </p:nvPr>
        </p:nvSpPr>
        <p:spPr>
          <a:xfrm>
            <a:off x="0" y="920731"/>
            <a:ext cx="12192000" cy="11691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02D15"/>
              </a:buClr>
              <a:buSzPts val="4800"/>
              <a:buFont typeface="Calibri"/>
              <a:buNone/>
            </a:pPr>
            <a:r>
              <a:rPr lang="en-US" sz="4800" b="1" i="0" u="none" strike="noStrike" cap="none" dirty="0">
                <a:solidFill>
                  <a:srgbClr val="B02D15"/>
                </a:solidFill>
                <a:latin typeface="Calibri"/>
                <a:ea typeface="Calibri"/>
                <a:cs typeface="Calibri"/>
                <a:sym typeface="Calibri"/>
              </a:rPr>
              <a:t>Where do you fit on this line?</a:t>
            </a:r>
            <a:endParaRPr dirty="0"/>
          </a:p>
        </p:txBody>
      </p:sp>
      <p:grpSp>
        <p:nvGrpSpPr>
          <p:cNvPr id="540" name="Google Shape;540;p34" descr="You see a line with notches on it.  Each notch has a number above from 1 to 10.&#10;At the low end (1) is the statement &quot;who I am depends on the group I belong to&quot;.  On the high end (10), is the statement &quot;who I am depends on my independent accomplishments&quot;"/>
          <p:cNvGrpSpPr/>
          <p:nvPr/>
        </p:nvGrpSpPr>
        <p:grpSpPr>
          <a:xfrm>
            <a:off x="1585324" y="3006501"/>
            <a:ext cx="9350357" cy="282031"/>
            <a:chOff x="3061540" y="2623336"/>
            <a:chExt cx="5767968" cy="206298"/>
          </a:xfrm>
        </p:grpSpPr>
        <p:cxnSp>
          <p:nvCxnSpPr>
            <p:cNvPr id="541" name="Google Shape;541;p34"/>
            <p:cNvCxnSpPr/>
            <p:nvPr/>
          </p:nvCxnSpPr>
          <p:spPr>
            <a:xfrm>
              <a:off x="3061540" y="2726485"/>
              <a:ext cx="5754030" cy="0"/>
            </a:xfrm>
            <a:prstGeom prst="straightConnector1">
              <a:avLst/>
            </a:prstGeom>
            <a:noFill/>
            <a:ln w="57150" cap="flat" cmpd="sng">
              <a:solidFill>
                <a:srgbClr val="292A38"/>
              </a:solidFill>
              <a:prstDash val="solid"/>
              <a:miter lim="800000"/>
              <a:headEnd type="none" w="sm" len="sm"/>
              <a:tailEnd type="none" w="sm" len="sm"/>
            </a:ln>
          </p:spPr>
        </p:cxnSp>
        <p:cxnSp>
          <p:nvCxnSpPr>
            <p:cNvPr id="542" name="Google Shape;542;p34"/>
            <p:cNvCxnSpPr/>
            <p:nvPr/>
          </p:nvCxnSpPr>
          <p:spPr>
            <a:xfrm rot="10800000">
              <a:off x="3072691"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43" name="Google Shape;543;p34"/>
            <p:cNvCxnSpPr/>
            <p:nvPr/>
          </p:nvCxnSpPr>
          <p:spPr>
            <a:xfrm rot="10800000">
              <a:off x="3712338"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44" name="Google Shape;544;p34"/>
            <p:cNvCxnSpPr/>
            <p:nvPr/>
          </p:nvCxnSpPr>
          <p:spPr>
            <a:xfrm rot="10800000">
              <a:off x="4991631"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45" name="Google Shape;545;p34"/>
            <p:cNvCxnSpPr/>
            <p:nvPr/>
          </p:nvCxnSpPr>
          <p:spPr>
            <a:xfrm rot="10800000">
              <a:off x="6270924"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46" name="Google Shape;546;p34"/>
            <p:cNvCxnSpPr/>
            <p:nvPr/>
          </p:nvCxnSpPr>
          <p:spPr>
            <a:xfrm rot="10800000">
              <a:off x="7550217"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47" name="Google Shape;547;p34"/>
            <p:cNvCxnSpPr/>
            <p:nvPr/>
          </p:nvCxnSpPr>
          <p:spPr>
            <a:xfrm rot="10800000">
              <a:off x="8829508"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48" name="Google Shape;548;p34"/>
            <p:cNvCxnSpPr/>
            <p:nvPr/>
          </p:nvCxnSpPr>
          <p:spPr>
            <a:xfrm rot="10800000">
              <a:off x="4351984"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49" name="Google Shape;549;p34"/>
            <p:cNvCxnSpPr/>
            <p:nvPr/>
          </p:nvCxnSpPr>
          <p:spPr>
            <a:xfrm rot="10800000">
              <a:off x="5631277"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50" name="Google Shape;550;p34"/>
            <p:cNvCxnSpPr/>
            <p:nvPr/>
          </p:nvCxnSpPr>
          <p:spPr>
            <a:xfrm rot="10800000">
              <a:off x="6910570"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51" name="Google Shape;551;p34"/>
            <p:cNvCxnSpPr/>
            <p:nvPr/>
          </p:nvCxnSpPr>
          <p:spPr>
            <a:xfrm rot="10800000">
              <a:off x="8189863" y="2623336"/>
              <a:ext cx="0" cy="206298"/>
            </a:xfrm>
            <a:prstGeom prst="straightConnector1">
              <a:avLst/>
            </a:prstGeom>
            <a:noFill/>
            <a:ln w="57150" cap="flat" cmpd="sng">
              <a:solidFill>
                <a:srgbClr val="292A38"/>
              </a:solidFill>
              <a:prstDash val="solid"/>
              <a:miter lim="800000"/>
              <a:headEnd type="none" w="sm" len="sm"/>
              <a:tailEnd type="none" w="sm" len="sm"/>
            </a:ln>
          </p:spPr>
        </p:cxnSp>
      </p:grpSp>
      <p:sp>
        <p:nvSpPr>
          <p:cNvPr id="552" name="Google Shape;552;p34"/>
          <p:cNvSpPr txBox="1"/>
          <p:nvPr/>
        </p:nvSpPr>
        <p:spPr>
          <a:xfrm>
            <a:off x="173337" y="3560469"/>
            <a:ext cx="354280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292A38"/>
              </a:buClr>
              <a:buSzPts val="2400"/>
              <a:buFont typeface="Calibri"/>
              <a:buNone/>
            </a:pPr>
            <a:r>
              <a:rPr lang="en-US" sz="2400" b="0" i="0" u="none" strike="noStrike" cap="none" dirty="0">
                <a:solidFill>
                  <a:srgbClr val="292A38"/>
                </a:solidFill>
                <a:latin typeface="Calibri"/>
                <a:ea typeface="Calibri"/>
                <a:cs typeface="Calibri"/>
                <a:sym typeface="Calibri"/>
              </a:rPr>
              <a:t>Who I am depends </a:t>
            </a:r>
            <a:endParaRPr dirty="0"/>
          </a:p>
          <a:p>
            <a:pPr marL="0" marR="0" lvl="0" indent="0" algn="r" rtl="0">
              <a:lnSpc>
                <a:spcPct val="100000"/>
              </a:lnSpc>
              <a:spcBef>
                <a:spcPts val="0"/>
              </a:spcBef>
              <a:spcAft>
                <a:spcPts val="0"/>
              </a:spcAft>
              <a:buClr>
                <a:srgbClr val="292A38"/>
              </a:buClr>
              <a:buSzPts val="2400"/>
              <a:buFont typeface="Calibri"/>
              <a:buNone/>
            </a:pPr>
            <a:r>
              <a:rPr lang="en-US" sz="2400" b="0" i="0" u="none" strike="noStrike" cap="none" dirty="0">
                <a:solidFill>
                  <a:srgbClr val="292A38"/>
                </a:solidFill>
                <a:latin typeface="Calibri"/>
                <a:ea typeface="Calibri"/>
                <a:cs typeface="Calibri"/>
                <a:sym typeface="Calibri"/>
              </a:rPr>
              <a:t>on the </a:t>
            </a:r>
            <a:r>
              <a:rPr lang="en-US" sz="2400" b="1" i="0" u="none" strike="noStrike" cap="none" dirty="0">
                <a:solidFill>
                  <a:srgbClr val="292A38"/>
                </a:solidFill>
                <a:latin typeface="Calibri"/>
                <a:ea typeface="Calibri"/>
                <a:cs typeface="Calibri"/>
                <a:sym typeface="Calibri"/>
              </a:rPr>
              <a:t>group I belong to</a:t>
            </a:r>
            <a:r>
              <a:rPr lang="en-US" sz="2400" b="0" i="0" u="none" strike="noStrike" cap="none" dirty="0">
                <a:solidFill>
                  <a:srgbClr val="292A38"/>
                </a:solidFill>
                <a:latin typeface="Calibri"/>
                <a:ea typeface="Calibri"/>
                <a:cs typeface="Calibri"/>
                <a:sym typeface="Calibri"/>
              </a:rPr>
              <a:t>.</a:t>
            </a:r>
            <a:endParaRPr sz="2400" b="0" i="0" u="none" strike="noStrike" cap="none" dirty="0">
              <a:solidFill>
                <a:srgbClr val="292A38"/>
              </a:solidFill>
              <a:latin typeface="Calibri"/>
              <a:ea typeface="Calibri"/>
              <a:cs typeface="Calibri"/>
              <a:sym typeface="Calibri"/>
            </a:endParaRPr>
          </a:p>
        </p:txBody>
      </p:sp>
      <p:sp>
        <p:nvSpPr>
          <p:cNvPr id="553" name="Google Shape;553;p34"/>
          <p:cNvSpPr txBox="1"/>
          <p:nvPr/>
        </p:nvSpPr>
        <p:spPr>
          <a:xfrm>
            <a:off x="1313829"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1</a:t>
            </a:r>
            <a:endParaRPr sz="2700" b="0" i="0" u="none" strike="noStrike" cap="none">
              <a:solidFill>
                <a:srgbClr val="797F96"/>
              </a:solidFill>
              <a:latin typeface="Calibri"/>
              <a:ea typeface="Calibri"/>
              <a:cs typeface="Calibri"/>
              <a:sym typeface="Calibri"/>
            </a:endParaRPr>
          </a:p>
        </p:txBody>
      </p:sp>
      <p:sp>
        <p:nvSpPr>
          <p:cNvPr id="554" name="Google Shape;554;p34"/>
          <p:cNvSpPr txBox="1"/>
          <p:nvPr/>
        </p:nvSpPr>
        <p:spPr>
          <a:xfrm>
            <a:off x="2346368"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2</a:t>
            </a:r>
            <a:endParaRPr sz="2700" b="0" i="0" u="none" strike="noStrike" cap="none">
              <a:solidFill>
                <a:srgbClr val="797F96"/>
              </a:solidFill>
              <a:latin typeface="Calibri"/>
              <a:ea typeface="Calibri"/>
              <a:cs typeface="Calibri"/>
              <a:sym typeface="Calibri"/>
            </a:endParaRPr>
          </a:p>
        </p:txBody>
      </p:sp>
      <p:sp>
        <p:nvSpPr>
          <p:cNvPr id="555" name="Google Shape;555;p34"/>
          <p:cNvSpPr txBox="1"/>
          <p:nvPr/>
        </p:nvSpPr>
        <p:spPr>
          <a:xfrm>
            <a:off x="3378907"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3</a:t>
            </a:r>
            <a:endParaRPr sz="2700" b="0" i="0" u="none" strike="noStrike" cap="none">
              <a:solidFill>
                <a:srgbClr val="797F96"/>
              </a:solidFill>
              <a:latin typeface="Calibri"/>
              <a:ea typeface="Calibri"/>
              <a:cs typeface="Calibri"/>
              <a:sym typeface="Calibri"/>
            </a:endParaRPr>
          </a:p>
        </p:txBody>
      </p:sp>
      <p:sp>
        <p:nvSpPr>
          <p:cNvPr id="556" name="Google Shape;556;p34"/>
          <p:cNvSpPr txBox="1"/>
          <p:nvPr/>
        </p:nvSpPr>
        <p:spPr>
          <a:xfrm>
            <a:off x="4411446"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4</a:t>
            </a:r>
            <a:endParaRPr sz="2700" b="0" i="0" u="none" strike="noStrike" cap="none">
              <a:solidFill>
                <a:srgbClr val="797F96"/>
              </a:solidFill>
              <a:latin typeface="Calibri"/>
              <a:ea typeface="Calibri"/>
              <a:cs typeface="Calibri"/>
              <a:sym typeface="Calibri"/>
            </a:endParaRPr>
          </a:p>
        </p:txBody>
      </p:sp>
      <p:sp>
        <p:nvSpPr>
          <p:cNvPr id="557" name="Google Shape;557;p34"/>
          <p:cNvSpPr txBox="1"/>
          <p:nvPr/>
        </p:nvSpPr>
        <p:spPr>
          <a:xfrm>
            <a:off x="5443985"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5</a:t>
            </a:r>
            <a:endParaRPr sz="2700" b="0" i="0" u="none" strike="noStrike" cap="none">
              <a:solidFill>
                <a:srgbClr val="797F96"/>
              </a:solidFill>
              <a:latin typeface="Calibri"/>
              <a:ea typeface="Calibri"/>
              <a:cs typeface="Calibri"/>
              <a:sym typeface="Calibri"/>
            </a:endParaRPr>
          </a:p>
        </p:txBody>
      </p:sp>
      <p:sp>
        <p:nvSpPr>
          <p:cNvPr id="558" name="Google Shape;558;p34"/>
          <p:cNvSpPr txBox="1"/>
          <p:nvPr/>
        </p:nvSpPr>
        <p:spPr>
          <a:xfrm>
            <a:off x="6476524"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6</a:t>
            </a:r>
            <a:endParaRPr sz="2700" b="0" i="0" u="none" strike="noStrike" cap="none">
              <a:solidFill>
                <a:srgbClr val="797F96"/>
              </a:solidFill>
              <a:latin typeface="Calibri"/>
              <a:ea typeface="Calibri"/>
              <a:cs typeface="Calibri"/>
              <a:sym typeface="Calibri"/>
            </a:endParaRPr>
          </a:p>
        </p:txBody>
      </p:sp>
      <p:sp>
        <p:nvSpPr>
          <p:cNvPr id="559" name="Google Shape;559;p34"/>
          <p:cNvSpPr txBox="1"/>
          <p:nvPr/>
        </p:nvSpPr>
        <p:spPr>
          <a:xfrm>
            <a:off x="7509063"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7</a:t>
            </a:r>
            <a:endParaRPr sz="2700" b="0" i="0" u="none" strike="noStrike" cap="none">
              <a:solidFill>
                <a:srgbClr val="797F96"/>
              </a:solidFill>
              <a:latin typeface="Calibri"/>
              <a:ea typeface="Calibri"/>
              <a:cs typeface="Calibri"/>
              <a:sym typeface="Calibri"/>
            </a:endParaRPr>
          </a:p>
        </p:txBody>
      </p:sp>
      <p:sp>
        <p:nvSpPr>
          <p:cNvPr id="560" name="Google Shape;560;p34"/>
          <p:cNvSpPr txBox="1"/>
          <p:nvPr/>
        </p:nvSpPr>
        <p:spPr>
          <a:xfrm>
            <a:off x="8541602"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8</a:t>
            </a:r>
            <a:endParaRPr sz="2700" b="0" i="0" u="none" strike="noStrike" cap="none">
              <a:solidFill>
                <a:srgbClr val="797F96"/>
              </a:solidFill>
              <a:latin typeface="Calibri"/>
              <a:ea typeface="Calibri"/>
              <a:cs typeface="Calibri"/>
              <a:sym typeface="Calibri"/>
            </a:endParaRPr>
          </a:p>
        </p:txBody>
      </p:sp>
      <p:sp>
        <p:nvSpPr>
          <p:cNvPr id="561" name="Google Shape;561;p34"/>
          <p:cNvSpPr txBox="1"/>
          <p:nvPr/>
        </p:nvSpPr>
        <p:spPr>
          <a:xfrm>
            <a:off x="9574141"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9</a:t>
            </a:r>
            <a:endParaRPr sz="2700" b="0" i="0" u="none" strike="noStrike" cap="none">
              <a:solidFill>
                <a:srgbClr val="797F96"/>
              </a:solidFill>
              <a:latin typeface="Calibri"/>
              <a:ea typeface="Calibri"/>
              <a:cs typeface="Calibri"/>
              <a:sym typeface="Calibri"/>
            </a:endParaRPr>
          </a:p>
        </p:txBody>
      </p:sp>
      <p:sp>
        <p:nvSpPr>
          <p:cNvPr id="562" name="Google Shape;562;p34"/>
          <p:cNvSpPr txBox="1"/>
          <p:nvPr/>
        </p:nvSpPr>
        <p:spPr>
          <a:xfrm>
            <a:off x="10606676"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10</a:t>
            </a:r>
            <a:endParaRPr sz="2700" b="0" i="0" u="none" strike="noStrike" cap="none">
              <a:solidFill>
                <a:srgbClr val="797F96"/>
              </a:solidFill>
              <a:latin typeface="Calibri"/>
              <a:ea typeface="Calibri"/>
              <a:cs typeface="Calibri"/>
              <a:sym typeface="Calibri"/>
            </a:endParaRPr>
          </a:p>
        </p:txBody>
      </p:sp>
      <p:sp>
        <p:nvSpPr>
          <p:cNvPr id="563" name="Google Shape;563;p34"/>
          <p:cNvSpPr txBox="1"/>
          <p:nvPr/>
        </p:nvSpPr>
        <p:spPr>
          <a:xfrm>
            <a:off x="9526471" y="3560469"/>
            <a:ext cx="3238006" cy="120032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292A38"/>
              </a:buClr>
              <a:buSzPts val="2400"/>
              <a:buFont typeface="Calibri"/>
              <a:buNone/>
            </a:pPr>
            <a:r>
              <a:rPr lang="en-US" sz="2400" b="0" i="0" u="none" strike="noStrike" cap="none" dirty="0">
                <a:solidFill>
                  <a:srgbClr val="292A38"/>
                </a:solidFill>
                <a:latin typeface="Calibri"/>
                <a:ea typeface="Calibri"/>
                <a:cs typeface="Calibri"/>
                <a:sym typeface="Calibri"/>
              </a:rPr>
              <a:t>Who I am depends </a:t>
            </a:r>
            <a:endParaRPr dirty="0"/>
          </a:p>
          <a:p>
            <a:pPr marL="0" marR="0" lvl="0" indent="0" rtl="0">
              <a:lnSpc>
                <a:spcPct val="100000"/>
              </a:lnSpc>
              <a:spcBef>
                <a:spcPts val="0"/>
              </a:spcBef>
              <a:spcAft>
                <a:spcPts val="0"/>
              </a:spcAft>
              <a:buClr>
                <a:srgbClr val="292A38"/>
              </a:buClr>
              <a:buSzPts val="2400"/>
              <a:buFont typeface="Calibri"/>
              <a:buNone/>
            </a:pPr>
            <a:r>
              <a:rPr lang="en-US" sz="2400" b="0" i="0" u="none" strike="noStrike" cap="none" dirty="0">
                <a:solidFill>
                  <a:srgbClr val="292A38"/>
                </a:solidFill>
                <a:latin typeface="Calibri"/>
                <a:ea typeface="Calibri"/>
                <a:cs typeface="Calibri"/>
                <a:sym typeface="Calibri"/>
              </a:rPr>
              <a:t>on my </a:t>
            </a:r>
            <a:r>
              <a:rPr lang="en-US" sz="2400" b="1" i="0" u="none" strike="noStrike" cap="none" dirty="0">
                <a:solidFill>
                  <a:srgbClr val="292A38"/>
                </a:solidFill>
                <a:latin typeface="Calibri"/>
                <a:ea typeface="Calibri"/>
                <a:cs typeface="Calibri"/>
                <a:sym typeface="Calibri"/>
              </a:rPr>
              <a:t>independent  accomplishments</a:t>
            </a:r>
            <a:r>
              <a:rPr lang="en-US" sz="2400" b="0" i="0" u="none" strike="noStrike" cap="none" dirty="0">
                <a:solidFill>
                  <a:srgbClr val="292A38"/>
                </a:solidFill>
                <a:latin typeface="Calibri"/>
                <a:ea typeface="Calibri"/>
                <a:cs typeface="Calibri"/>
                <a:sym typeface="Calibri"/>
              </a:rPr>
              <a:t>.</a:t>
            </a:r>
            <a:endParaRPr sz="2400" b="0" i="0" u="none" strike="noStrike" cap="none" dirty="0">
              <a:solidFill>
                <a:srgbClr val="292A38"/>
              </a:solidFill>
              <a:latin typeface="Calibri"/>
              <a:ea typeface="Calibri"/>
              <a:cs typeface="Calibri"/>
              <a:sym typeface="Calibri"/>
            </a:endParaRPr>
          </a:p>
        </p:txBody>
      </p:sp>
      <p:sp>
        <p:nvSpPr>
          <p:cNvPr id="564" name="Google Shape;564;p34"/>
          <p:cNvSpPr txBox="1"/>
          <p:nvPr/>
        </p:nvSpPr>
        <p:spPr>
          <a:xfrm>
            <a:off x="0" y="5920928"/>
            <a:ext cx="1219199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dirty="0">
                <a:solidFill>
                  <a:srgbClr val="B02D15"/>
                </a:solidFill>
                <a:latin typeface="Calibri"/>
                <a:ea typeface="Calibri"/>
                <a:cs typeface="Calibri"/>
                <a:sym typeface="Calibri"/>
              </a:rPr>
              <a:t>Tell us in the chat.</a:t>
            </a:r>
            <a:endParaRPr sz="2800" b="0" i="0" u="none" strike="noStrike" cap="none" dirty="0">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5"/>
          <p:cNvSpPr txBox="1">
            <a:spLocks noGrp="1"/>
          </p:cNvSpPr>
          <p:nvPr>
            <p:ph type="title" idx="4294967295"/>
          </p:nvPr>
        </p:nvSpPr>
        <p:spPr>
          <a:xfrm>
            <a:off x="0" y="725538"/>
            <a:ext cx="12192000" cy="1169147"/>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90000"/>
              </a:lnSpc>
              <a:spcBef>
                <a:spcPts val="0"/>
              </a:spcBef>
              <a:spcAft>
                <a:spcPts val="0"/>
              </a:spcAft>
              <a:buClr>
                <a:srgbClr val="B02D15"/>
              </a:buClr>
              <a:buSzPct val="100000"/>
              <a:buFont typeface="Calibri"/>
              <a:buNone/>
            </a:pPr>
            <a:r>
              <a:rPr lang="en-US" sz="4800" b="1" i="0" u="none" strike="noStrike" cap="none" dirty="0">
                <a:solidFill>
                  <a:srgbClr val="B02D15"/>
                </a:solidFill>
                <a:latin typeface="Calibri"/>
                <a:ea typeface="Calibri"/>
                <a:cs typeface="Calibri"/>
                <a:sym typeface="Calibri"/>
              </a:rPr>
              <a:t>What happens when these two </a:t>
            </a:r>
            <a:br>
              <a:rPr lang="en-US" sz="4800" b="1" i="0" u="none" strike="noStrike" cap="none" dirty="0">
                <a:solidFill>
                  <a:srgbClr val="B02D15"/>
                </a:solidFill>
                <a:latin typeface="Calibri"/>
                <a:ea typeface="Calibri"/>
                <a:cs typeface="Calibri"/>
                <a:sym typeface="Calibri"/>
              </a:rPr>
            </a:br>
            <a:r>
              <a:rPr lang="en-US" sz="4800" b="1" i="0" u="none" strike="noStrike" cap="none" dirty="0">
                <a:solidFill>
                  <a:srgbClr val="B02D15"/>
                </a:solidFill>
                <a:latin typeface="Calibri"/>
                <a:ea typeface="Calibri"/>
                <a:cs typeface="Calibri"/>
                <a:sym typeface="Calibri"/>
              </a:rPr>
              <a:t>imaginary people work together?</a:t>
            </a:r>
            <a:endParaRPr sz="4800" b="1" i="0" u="none" strike="noStrike" cap="none" dirty="0">
              <a:solidFill>
                <a:srgbClr val="B02D15"/>
              </a:solidFill>
              <a:latin typeface="Calibri"/>
              <a:ea typeface="Calibri"/>
              <a:cs typeface="Calibri"/>
              <a:sym typeface="Calibri"/>
            </a:endParaRPr>
          </a:p>
        </p:txBody>
      </p:sp>
      <p:sp>
        <p:nvSpPr>
          <p:cNvPr id="572" name="Google Shape;572;p35"/>
          <p:cNvSpPr txBox="1"/>
          <p:nvPr/>
        </p:nvSpPr>
        <p:spPr>
          <a:xfrm>
            <a:off x="1313829"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1</a:t>
            </a:r>
            <a:endParaRPr sz="2700" b="0" i="0" u="none" strike="noStrike" cap="none">
              <a:solidFill>
                <a:srgbClr val="797F96"/>
              </a:solidFill>
              <a:latin typeface="Calibri"/>
              <a:ea typeface="Calibri"/>
              <a:cs typeface="Calibri"/>
              <a:sym typeface="Calibri"/>
            </a:endParaRPr>
          </a:p>
        </p:txBody>
      </p:sp>
      <p:sp>
        <p:nvSpPr>
          <p:cNvPr id="573" name="Google Shape;573;p35"/>
          <p:cNvSpPr txBox="1"/>
          <p:nvPr/>
        </p:nvSpPr>
        <p:spPr>
          <a:xfrm>
            <a:off x="2346368"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2</a:t>
            </a:r>
            <a:endParaRPr sz="2700" b="0" i="0" u="none" strike="noStrike" cap="none">
              <a:solidFill>
                <a:srgbClr val="797F96"/>
              </a:solidFill>
              <a:latin typeface="Calibri"/>
              <a:ea typeface="Calibri"/>
              <a:cs typeface="Calibri"/>
              <a:sym typeface="Calibri"/>
            </a:endParaRPr>
          </a:p>
        </p:txBody>
      </p:sp>
      <p:sp>
        <p:nvSpPr>
          <p:cNvPr id="574" name="Google Shape;574;p35"/>
          <p:cNvSpPr txBox="1"/>
          <p:nvPr/>
        </p:nvSpPr>
        <p:spPr>
          <a:xfrm>
            <a:off x="3378907"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3</a:t>
            </a:r>
            <a:endParaRPr sz="2700" b="0" i="0" u="none" strike="noStrike" cap="none">
              <a:solidFill>
                <a:srgbClr val="797F96"/>
              </a:solidFill>
              <a:latin typeface="Calibri"/>
              <a:ea typeface="Calibri"/>
              <a:cs typeface="Calibri"/>
              <a:sym typeface="Calibri"/>
            </a:endParaRPr>
          </a:p>
        </p:txBody>
      </p:sp>
      <p:sp>
        <p:nvSpPr>
          <p:cNvPr id="575" name="Google Shape;575;p35"/>
          <p:cNvSpPr txBox="1"/>
          <p:nvPr/>
        </p:nvSpPr>
        <p:spPr>
          <a:xfrm>
            <a:off x="4411446"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4</a:t>
            </a:r>
            <a:endParaRPr sz="2700" b="0" i="0" u="none" strike="noStrike" cap="none">
              <a:solidFill>
                <a:srgbClr val="797F96"/>
              </a:solidFill>
              <a:latin typeface="Calibri"/>
              <a:ea typeface="Calibri"/>
              <a:cs typeface="Calibri"/>
              <a:sym typeface="Calibri"/>
            </a:endParaRPr>
          </a:p>
        </p:txBody>
      </p:sp>
      <p:sp>
        <p:nvSpPr>
          <p:cNvPr id="576" name="Google Shape;576;p35"/>
          <p:cNvSpPr txBox="1"/>
          <p:nvPr/>
        </p:nvSpPr>
        <p:spPr>
          <a:xfrm>
            <a:off x="5443985"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5</a:t>
            </a:r>
            <a:endParaRPr sz="2700" b="0" i="0" u="none" strike="noStrike" cap="none">
              <a:solidFill>
                <a:srgbClr val="797F96"/>
              </a:solidFill>
              <a:latin typeface="Calibri"/>
              <a:ea typeface="Calibri"/>
              <a:cs typeface="Calibri"/>
              <a:sym typeface="Calibri"/>
            </a:endParaRPr>
          </a:p>
        </p:txBody>
      </p:sp>
      <p:sp>
        <p:nvSpPr>
          <p:cNvPr id="577" name="Google Shape;577;p35"/>
          <p:cNvSpPr txBox="1"/>
          <p:nvPr/>
        </p:nvSpPr>
        <p:spPr>
          <a:xfrm>
            <a:off x="6476524"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6</a:t>
            </a:r>
            <a:endParaRPr sz="2700" b="0" i="0" u="none" strike="noStrike" cap="none">
              <a:solidFill>
                <a:srgbClr val="797F96"/>
              </a:solidFill>
              <a:latin typeface="Calibri"/>
              <a:ea typeface="Calibri"/>
              <a:cs typeface="Calibri"/>
              <a:sym typeface="Calibri"/>
            </a:endParaRPr>
          </a:p>
        </p:txBody>
      </p:sp>
      <p:sp>
        <p:nvSpPr>
          <p:cNvPr id="578" name="Google Shape;578;p35"/>
          <p:cNvSpPr txBox="1"/>
          <p:nvPr/>
        </p:nvSpPr>
        <p:spPr>
          <a:xfrm>
            <a:off x="7509063"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7</a:t>
            </a:r>
            <a:endParaRPr sz="2700" b="0" i="0" u="none" strike="noStrike" cap="none">
              <a:solidFill>
                <a:srgbClr val="797F96"/>
              </a:solidFill>
              <a:latin typeface="Calibri"/>
              <a:ea typeface="Calibri"/>
              <a:cs typeface="Calibri"/>
              <a:sym typeface="Calibri"/>
            </a:endParaRPr>
          </a:p>
        </p:txBody>
      </p:sp>
      <p:sp>
        <p:nvSpPr>
          <p:cNvPr id="579" name="Google Shape;579;p35"/>
          <p:cNvSpPr txBox="1"/>
          <p:nvPr/>
        </p:nvSpPr>
        <p:spPr>
          <a:xfrm>
            <a:off x="8541602"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8</a:t>
            </a:r>
            <a:endParaRPr sz="2700" b="0" i="0" u="none" strike="noStrike" cap="none">
              <a:solidFill>
                <a:srgbClr val="797F96"/>
              </a:solidFill>
              <a:latin typeface="Calibri"/>
              <a:ea typeface="Calibri"/>
              <a:cs typeface="Calibri"/>
              <a:sym typeface="Calibri"/>
            </a:endParaRPr>
          </a:p>
        </p:txBody>
      </p:sp>
      <p:sp>
        <p:nvSpPr>
          <p:cNvPr id="580" name="Google Shape;580;p35"/>
          <p:cNvSpPr txBox="1"/>
          <p:nvPr/>
        </p:nvSpPr>
        <p:spPr>
          <a:xfrm>
            <a:off x="9574141"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9</a:t>
            </a:r>
            <a:endParaRPr sz="2700" b="0" i="0" u="none" strike="noStrike" cap="none">
              <a:solidFill>
                <a:srgbClr val="797F96"/>
              </a:solidFill>
              <a:latin typeface="Calibri"/>
              <a:ea typeface="Calibri"/>
              <a:cs typeface="Calibri"/>
              <a:sym typeface="Calibri"/>
            </a:endParaRPr>
          </a:p>
        </p:txBody>
      </p:sp>
      <p:sp>
        <p:nvSpPr>
          <p:cNvPr id="581" name="Google Shape;581;p35"/>
          <p:cNvSpPr txBox="1"/>
          <p:nvPr/>
        </p:nvSpPr>
        <p:spPr>
          <a:xfrm>
            <a:off x="10606676"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10</a:t>
            </a:r>
            <a:endParaRPr sz="2700" b="0" i="0" u="none" strike="noStrike" cap="none">
              <a:solidFill>
                <a:srgbClr val="797F96"/>
              </a:solidFill>
              <a:latin typeface="Calibri"/>
              <a:ea typeface="Calibri"/>
              <a:cs typeface="Calibri"/>
              <a:sym typeface="Calibri"/>
            </a:endParaRPr>
          </a:p>
        </p:txBody>
      </p:sp>
      <p:grpSp>
        <p:nvGrpSpPr>
          <p:cNvPr id="582" name="Google Shape;582;p35">
            <a:extLst>
              <a:ext uri="{C183D7F6-B498-43B3-948B-1728B52AA6E4}">
                <adec:decorative xmlns:adec="http://schemas.microsoft.com/office/drawing/2017/decorative" val="1"/>
              </a:ext>
            </a:extLst>
          </p:cNvPr>
          <p:cNvGrpSpPr/>
          <p:nvPr/>
        </p:nvGrpSpPr>
        <p:grpSpPr>
          <a:xfrm>
            <a:off x="1585324" y="3006501"/>
            <a:ext cx="9350357" cy="282031"/>
            <a:chOff x="3061540" y="2623336"/>
            <a:chExt cx="5767968" cy="206298"/>
          </a:xfrm>
        </p:grpSpPr>
        <p:cxnSp>
          <p:nvCxnSpPr>
            <p:cNvPr id="583" name="Google Shape;583;p35"/>
            <p:cNvCxnSpPr/>
            <p:nvPr/>
          </p:nvCxnSpPr>
          <p:spPr>
            <a:xfrm>
              <a:off x="3061540" y="2726485"/>
              <a:ext cx="5754030" cy="0"/>
            </a:xfrm>
            <a:prstGeom prst="straightConnector1">
              <a:avLst/>
            </a:prstGeom>
            <a:noFill/>
            <a:ln w="57150" cap="flat" cmpd="sng">
              <a:solidFill>
                <a:srgbClr val="292A38"/>
              </a:solidFill>
              <a:prstDash val="solid"/>
              <a:miter lim="800000"/>
              <a:headEnd type="none" w="sm" len="sm"/>
              <a:tailEnd type="none" w="sm" len="sm"/>
            </a:ln>
          </p:spPr>
        </p:cxnSp>
        <p:cxnSp>
          <p:nvCxnSpPr>
            <p:cNvPr id="584" name="Google Shape;584;p35"/>
            <p:cNvCxnSpPr/>
            <p:nvPr/>
          </p:nvCxnSpPr>
          <p:spPr>
            <a:xfrm rot="10800000">
              <a:off x="3072691"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85" name="Google Shape;585;p35"/>
            <p:cNvCxnSpPr/>
            <p:nvPr/>
          </p:nvCxnSpPr>
          <p:spPr>
            <a:xfrm rot="10800000">
              <a:off x="3712338"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86" name="Google Shape;586;p35"/>
            <p:cNvCxnSpPr/>
            <p:nvPr/>
          </p:nvCxnSpPr>
          <p:spPr>
            <a:xfrm rot="10800000">
              <a:off x="4991631"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87" name="Google Shape;587;p35"/>
            <p:cNvCxnSpPr/>
            <p:nvPr/>
          </p:nvCxnSpPr>
          <p:spPr>
            <a:xfrm rot="10800000">
              <a:off x="6270924"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88" name="Google Shape;588;p35"/>
            <p:cNvCxnSpPr/>
            <p:nvPr/>
          </p:nvCxnSpPr>
          <p:spPr>
            <a:xfrm rot="10800000">
              <a:off x="7550217"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89" name="Google Shape;589;p35"/>
            <p:cNvCxnSpPr/>
            <p:nvPr/>
          </p:nvCxnSpPr>
          <p:spPr>
            <a:xfrm rot="10800000">
              <a:off x="8829508"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90" name="Google Shape;590;p35"/>
            <p:cNvCxnSpPr/>
            <p:nvPr/>
          </p:nvCxnSpPr>
          <p:spPr>
            <a:xfrm rot="10800000">
              <a:off x="4351984"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91" name="Google Shape;591;p35"/>
            <p:cNvCxnSpPr/>
            <p:nvPr/>
          </p:nvCxnSpPr>
          <p:spPr>
            <a:xfrm rot="10800000">
              <a:off x="5631277"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92" name="Google Shape;592;p35"/>
            <p:cNvCxnSpPr/>
            <p:nvPr/>
          </p:nvCxnSpPr>
          <p:spPr>
            <a:xfrm rot="10800000">
              <a:off x="6910570"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593" name="Google Shape;593;p35"/>
            <p:cNvCxnSpPr/>
            <p:nvPr/>
          </p:nvCxnSpPr>
          <p:spPr>
            <a:xfrm rot="10800000">
              <a:off x="8189863" y="2623336"/>
              <a:ext cx="0" cy="206298"/>
            </a:xfrm>
            <a:prstGeom prst="straightConnector1">
              <a:avLst/>
            </a:prstGeom>
            <a:noFill/>
            <a:ln w="57150" cap="flat" cmpd="sng">
              <a:solidFill>
                <a:srgbClr val="292A38"/>
              </a:solidFill>
              <a:prstDash val="solid"/>
              <a:miter lim="800000"/>
              <a:headEnd type="none" w="sm" len="sm"/>
              <a:tailEnd type="none" w="sm" len="sm"/>
            </a:ln>
          </p:spPr>
        </p:cxnSp>
      </p:grpSp>
      <p:sp>
        <p:nvSpPr>
          <p:cNvPr id="594" name="Google Shape;594;p35">
            <a:extLst>
              <a:ext uri="{C183D7F6-B498-43B3-948B-1728B52AA6E4}">
                <adec:decorative xmlns:adec="http://schemas.microsoft.com/office/drawing/2017/decorative" val="1"/>
              </a:ext>
            </a:extLst>
          </p:cNvPr>
          <p:cNvSpPr/>
          <p:nvPr/>
        </p:nvSpPr>
        <p:spPr>
          <a:xfrm rot="-5400000">
            <a:off x="2041983" y="3660603"/>
            <a:ext cx="1151759" cy="918296"/>
          </a:xfrm>
          <a:prstGeom prst="rightArrow">
            <a:avLst>
              <a:gd name="adj1" fmla="val 50000"/>
              <a:gd name="adj2"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5" name="Google Shape;595;p35"/>
          <p:cNvSpPr txBox="1"/>
          <p:nvPr/>
        </p:nvSpPr>
        <p:spPr>
          <a:xfrm>
            <a:off x="377372" y="4870119"/>
            <a:ext cx="3183973" cy="132343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Our accomplishment </a:t>
            </a:r>
            <a:r>
              <a:rPr lang="en-US" sz="2000" b="0" i="0" u="none" strike="noStrike" cap="none">
                <a:solidFill>
                  <a:srgbClr val="000000"/>
                </a:solidFill>
                <a:latin typeface="Calibri"/>
                <a:ea typeface="Calibri"/>
                <a:cs typeface="Calibri"/>
                <a:sym typeface="Calibri"/>
              </a:rPr>
              <a:t>is based on our group. Together, we decide what to do and </a:t>
            </a:r>
            <a:r>
              <a:rPr lang="en-US" sz="2000" b="1" i="0" u="none" strike="noStrike" cap="none">
                <a:solidFill>
                  <a:srgbClr val="000000"/>
                </a:solidFill>
                <a:latin typeface="Calibri"/>
                <a:ea typeface="Calibri"/>
                <a:cs typeface="Calibri"/>
                <a:sym typeface="Calibri"/>
              </a:rPr>
              <a:t>success is shared</a:t>
            </a:r>
            <a:r>
              <a:rPr lang="en-US" sz="2000" b="0" i="0" u="none" strike="noStrike" cap="none">
                <a:solidFill>
                  <a:srgbClr val="000000"/>
                </a:solidFill>
                <a:latin typeface="Calibri"/>
                <a:ea typeface="Calibri"/>
                <a:cs typeface="Calibri"/>
                <a:sym typeface="Calibri"/>
              </a:rPr>
              <a:t>. </a:t>
            </a:r>
            <a:endParaRPr/>
          </a:p>
        </p:txBody>
      </p:sp>
      <p:sp>
        <p:nvSpPr>
          <p:cNvPr id="596" name="Google Shape;596;p35" descr="The other person says:"/>
          <p:cNvSpPr/>
          <p:nvPr/>
        </p:nvSpPr>
        <p:spPr>
          <a:xfrm rot="-5400000">
            <a:off x="8285965" y="3660603"/>
            <a:ext cx="1151759" cy="918296"/>
          </a:xfrm>
          <a:prstGeom prst="rightArrow">
            <a:avLst>
              <a:gd name="adj1" fmla="val 50000"/>
              <a:gd name="adj2"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7" name="Google Shape;597;p35"/>
          <p:cNvSpPr txBox="1"/>
          <p:nvPr/>
        </p:nvSpPr>
        <p:spPr>
          <a:xfrm>
            <a:off x="7509063" y="4873141"/>
            <a:ext cx="4343396"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dirty="0">
                <a:solidFill>
                  <a:srgbClr val="000000"/>
                </a:solidFill>
                <a:latin typeface="Calibri"/>
                <a:ea typeface="Calibri"/>
                <a:cs typeface="Calibri"/>
                <a:sym typeface="Calibri"/>
              </a:rPr>
              <a:t>My accomplishment </a:t>
            </a:r>
            <a:r>
              <a:rPr lang="en-US" sz="2000" b="0" i="0" u="none" strike="noStrike" cap="none" dirty="0">
                <a:solidFill>
                  <a:srgbClr val="000000"/>
                </a:solidFill>
                <a:latin typeface="Calibri"/>
                <a:ea typeface="Calibri"/>
                <a:cs typeface="Calibri"/>
                <a:sym typeface="Calibri"/>
              </a:rPr>
              <a:t>is based on my work.  Groupwork is challenging, I prefer to split up the work, </a:t>
            </a:r>
            <a:r>
              <a:rPr lang="en-US" sz="2000" b="1" i="0" u="none" strike="noStrike" cap="none" dirty="0">
                <a:solidFill>
                  <a:srgbClr val="000000"/>
                </a:solidFill>
                <a:latin typeface="Calibri"/>
                <a:ea typeface="Calibri"/>
                <a:cs typeface="Calibri"/>
                <a:sym typeface="Calibri"/>
              </a:rPr>
              <a:t>do my part independently</a:t>
            </a:r>
            <a:r>
              <a:rPr lang="en-US" sz="2000" b="0" i="0" u="none" strike="noStrike" cap="none" dirty="0">
                <a:solidFill>
                  <a:srgbClr val="000000"/>
                </a:solidFill>
                <a:latin typeface="Calibri"/>
                <a:ea typeface="Calibri"/>
                <a:cs typeface="Calibri"/>
                <a:sym typeface="Calibri"/>
              </a:rPr>
              <a:t>, and combine the individual pieces at the end.</a:t>
            </a:r>
            <a:endParaRPr dirty="0"/>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29" name="Google Shape;629;p36"/>
          <p:cNvSpPr txBox="1"/>
          <p:nvPr/>
        </p:nvSpPr>
        <p:spPr>
          <a:xfrm>
            <a:off x="-1" y="336157"/>
            <a:ext cx="12191991" cy="11691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02D15"/>
              </a:buClr>
              <a:buSzPts val="3200"/>
              <a:buFont typeface="Calibri"/>
              <a:buNone/>
            </a:pPr>
            <a:r>
              <a:rPr lang="en-US" sz="3200" b="1" dirty="0">
                <a:solidFill>
                  <a:srgbClr val="B02D15"/>
                </a:solidFill>
                <a:latin typeface="Calibri"/>
                <a:ea typeface="Calibri"/>
                <a:cs typeface="Calibri"/>
                <a:sym typeface="Calibri"/>
              </a:rPr>
              <a:t>Egalitarian vs. Hierarchical</a:t>
            </a:r>
            <a:endParaRPr dirty="0"/>
          </a:p>
        </p:txBody>
      </p:sp>
      <p:sp>
        <p:nvSpPr>
          <p:cNvPr id="603" name="Google Shape;603;p36"/>
          <p:cNvSpPr txBox="1">
            <a:spLocks noGrp="1"/>
          </p:cNvSpPr>
          <p:nvPr>
            <p:ph type="title" idx="4294967295"/>
          </p:nvPr>
        </p:nvSpPr>
        <p:spPr>
          <a:xfrm>
            <a:off x="0" y="920731"/>
            <a:ext cx="12192000" cy="11691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02D15"/>
              </a:buClr>
              <a:buSzPts val="4800"/>
              <a:buFont typeface="Calibri"/>
              <a:buNone/>
            </a:pPr>
            <a:r>
              <a:rPr lang="en-US" sz="4800" b="1" i="0" u="none" strike="noStrike" cap="none" dirty="0">
                <a:solidFill>
                  <a:srgbClr val="B02D15"/>
                </a:solidFill>
                <a:latin typeface="Calibri"/>
                <a:ea typeface="Calibri"/>
                <a:cs typeface="Calibri"/>
                <a:sym typeface="Calibri"/>
              </a:rPr>
              <a:t>Where do you fit on this line?</a:t>
            </a:r>
            <a:endParaRPr dirty="0"/>
          </a:p>
        </p:txBody>
      </p:sp>
      <p:grpSp>
        <p:nvGrpSpPr>
          <p:cNvPr id="604" name="Google Shape;604;p36" descr="You see a line with notches on it.  Each notch has a number above from 1 to 10.&#10;At the low end (1) is the statement &quot;who I am depends on the group I belong to&quot;.  On the high end (10), is the statement &quot;who I am depends on my independent accomplishments&quot;"/>
          <p:cNvGrpSpPr/>
          <p:nvPr/>
        </p:nvGrpSpPr>
        <p:grpSpPr>
          <a:xfrm>
            <a:off x="1585324" y="3006501"/>
            <a:ext cx="9350357" cy="282031"/>
            <a:chOff x="3061540" y="2623336"/>
            <a:chExt cx="5767968" cy="206298"/>
          </a:xfrm>
        </p:grpSpPr>
        <p:cxnSp>
          <p:nvCxnSpPr>
            <p:cNvPr id="605" name="Google Shape;605;p36"/>
            <p:cNvCxnSpPr/>
            <p:nvPr/>
          </p:nvCxnSpPr>
          <p:spPr>
            <a:xfrm>
              <a:off x="3061540" y="2726485"/>
              <a:ext cx="5754030" cy="0"/>
            </a:xfrm>
            <a:prstGeom prst="straightConnector1">
              <a:avLst/>
            </a:prstGeom>
            <a:noFill/>
            <a:ln w="57150" cap="flat" cmpd="sng">
              <a:solidFill>
                <a:srgbClr val="292A38"/>
              </a:solidFill>
              <a:prstDash val="solid"/>
              <a:miter lim="800000"/>
              <a:headEnd type="none" w="sm" len="sm"/>
              <a:tailEnd type="none" w="sm" len="sm"/>
            </a:ln>
          </p:spPr>
        </p:cxnSp>
        <p:cxnSp>
          <p:nvCxnSpPr>
            <p:cNvPr id="606" name="Google Shape;606;p36"/>
            <p:cNvCxnSpPr/>
            <p:nvPr/>
          </p:nvCxnSpPr>
          <p:spPr>
            <a:xfrm rot="10800000">
              <a:off x="3072691"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07" name="Google Shape;607;p36"/>
            <p:cNvCxnSpPr/>
            <p:nvPr/>
          </p:nvCxnSpPr>
          <p:spPr>
            <a:xfrm rot="10800000">
              <a:off x="3712338"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08" name="Google Shape;608;p36"/>
            <p:cNvCxnSpPr/>
            <p:nvPr/>
          </p:nvCxnSpPr>
          <p:spPr>
            <a:xfrm rot="10800000">
              <a:off x="4991631"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09" name="Google Shape;609;p36"/>
            <p:cNvCxnSpPr/>
            <p:nvPr/>
          </p:nvCxnSpPr>
          <p:spPr>
            <a:xfrm rot="10800000">
              <a:off x="6270924"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10" name="Google Shape;610;p36"/>
            <p:cNvCxnSpPr/>
            <p:nvPr/>
          </p:nvCxnSpPr>
          <p:spPr>
            <a:xfrm rot="10800000">
              <a:off x="7550217"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11" name="Google Shape;611;p36"/>
            <p:cNvCxnSpPr/>
            <p:nvPr/>
          </p:nvCxnSpPr>
          <p:spPr>
            <a:xfrm rot="10800000">
              <a:off x="8829508"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12" name="Google Shape;612;p36"/>
            <p:cNvCxnSpPr/>
            <p:nvPr/>
          </p:nvCxnSpPr>
          <p:spPr>
            <a:xfrm rot="10800000">
              <a:off x="4351984"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13" name="Google Shape;613;p36"/>
            <p:cNvCxnSpPr/>
            <p:nvPr/>
          </p:nvCxnSpPr>
          <p:spPr>
            <a:xfrm rot="10800000">
              <a:off x="5631277"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14" name="Google Shape;614;p36"/>
            <p:cNvCxnSpPr/>
            <p:nvPr/>
          </p:nvCxnSpPr>
          <p:spPr>
            <a:xfrm rot="10800000">
              <a:off x="6910570"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15" name="Google Shape;615;p36"/>
            <p:cNvCxnSpPr/>
            <p:nvPr/>
          </p:nvCxnSpPr>
          <p:spPr>
            <a:xfrm rot="10800000">
              <a:off x="8189863" y="2623336"/>
              <a:ext cx="0" cy="206298"/>
            </a:xfrm>
            <a:prstGeom prst="straightConnector1">
              <a:avLst/>
            </a:prstGeom>
            <a:noFill/>
            <a:ln w="57150" cap="flat" cmpd="sng">
              <a:solidFill>
                <a:srgbClr val="292A38"/>
              </a:solidFill>
              <a:prstDash val="solid"/>
              <a:miter lim="800000"/>
              <a:headEnd type="none" w="sm" len="sm"/>
              <a:tailEnd type="none" w="sm" len="sm"/>
            </a:ln>
          </p:spPr>
        </p:cxnSp>
      </p:grpSp>
      <p:sp>
        <p:nvSpPr>
          <p:cNvPr id="616" name="Google Shape;616;p36"/>
          <p:cNvSpPr txBox="1"/>
          <p:nvPr/>
        </p:nvSpPr>
        <p:spPr>
          <a:xfrm>
            <a:off x="1313829"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1</a:t>
            </a:r>
            <a:endParaRPr sz="2700" b="0" i="0" u="none" strike="noStrike" cap="none">
              <a:solidFill>
                <a:srgbClr val="797F96"/>
              </a:solidFill>
              <a:latin typeface="Calibri"/>
              <a:ea typeface="Calibri"/>
              <a:cs typeface="Calibri"/>
              <a:sym typeface="Calibri"/>
            </a:endParaRPr>
          </a:p>
        </p:txBody>
      </p:sp>
      <p:sp>
        <p:nvSpPr>
          <p:cNvPr id="617" name="Google Shape;617;p36"/>
          <p:cNvSpPr txBox="1"/>
          <p:nvPr/>
        </p:nvSpPr>
        <p:spPr>
          <a:xfrm>
            <a:off x="2346368"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2</a:t>
            </a:r>
            <a:endParaRPr sz="2700" b="0" i="0" u="none" strike="noStrike" cap="none">
              <a:solidFill>
                <a:srgbClr val="797F96"/>
              </a:solidFill>
              <a:latin typeface="Calibri"/>
              <a:ea typeface="Calibri"/>
              <a:cs typeface="Calibri"/>
              <a:sym typeface="Calibri"/>
            </a:endParaRPr>
          </a:p>
        </p:txBody>
      </p:sp>
      <p:sp>
        <p:nvSpPr>
          <p:cNvPr id="618" name="Google Shape;618;p36"/>
          <p:cNvSpPr txBox="1"/>
          <p:nvPr/>
        </p:nvSpPr>
        <p:spPr>
          <a:xfrm>
            <a:off x="3378907"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3</a:t>
            </a:r>
            <a:endParaRPr sz="2700" b="0" i="0" u="none" strike="noStrike" cap="none">
              <a:solidFill>
                <a:srgbClr val="797F96"/>
              </a:solidFill>
              <a:latin typeface="Calibri"/>
              <a:ea typeface="Calibri"/>
              <a:cs typeface="Calibri"/>
              <a:sym typeface="Calibri"/>
            </a:endParaRPr>
          </a:p>
        </p:txBody>
      </p:sp>
      <p:sp>
        <p:nvSpPr>
          <p:cNvPr id="619" name="Google Shape;619;p36"/>
          <p:cNvSpPr txBox="1"/>
          <p:nvPr/>
        </p:nvSpPr>
        <p:spPr>
          <a:xfrm>
            <a:off x="4411446"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4</a:t>
            </a:r>
            <a:endParaRPr sz="2700" b="0" i="0" u="none" strike="noStrike" cap="none">
              <a:solidFill>
                <a:srgbClr val="797F96"/>
              </a:solidFill>
              <a:latin typeface="Calibri"/>
              <a:ea typeface="Calibri"/>
              <a:cs typeface="Calibri"/>
              <a:sym typeface="Calibri"/>
            </a:endParaRPr>
          </a:p>
        </p:txBody>
      </p:sp>
      <p:sp>
        <p:nvSpPr>
          <p:cNvPr id="620" name="Google Shape;620;p36"/>
          <p:cNvSpPr txBox="1"/>
          <p:nvPr/>
        </p:nvSpPr>
        <p:spPr>
          <a:xfrm>
            <a:off x="5443985"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5</a:t>
            </a:r>
            <a:endParaRPr sz="2700" b="0" i="0" u="none" strike="noStrike" cap="none">
              <a:solidFill>
                <a:srgbClr val="797F96"/>
              </a:solidFill>
              <a:latin typeface="Calibri"/>
              <a:ea typeface="Calibri"/>
              <a:cs typeface="Calibri"/>
              <a:sym typeface="Calibri"/>
            </a:endParaRPr>
          </a:p>
        </p:txBody>
      </p:sp>
      <p:sp>
        <p:nvSpPr>
          <p:cNvPr id="621" name="Google Shape;621;p36"/>
          <p:cNvSpPr txBox="1"/>
          <p:nvPr/>
        </p:nvSpPr>
        <p:spPr>
          <a:xfrm>
            <a:off x="6476524"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6</a:t>
            </a:r>
            <a:endParaRPr sz="2700" b="0" i="0" u="none" strike="noStrike" cap="none">
              <a:solidFill>
                <a:srgbClr val="797F96"/>
              </a:solidFill>
              <a:latin typeface="Calibri"/>
              <a:ea typeface="Calibri"/>
              <a:cs typeface="Calibri"/>
              <a:sym typeface="Calibri"/>
            </a:endParaRPr>
          </a:p>
        </p:txBody>
      </p:sp>
      <p:sp>
        <p:nvSpPr>
          <p:cNvPr id="622" name="Google Shape;622;p36"/>
          <p:cNvSpPr txBox="1"/>
          <p:nvPr/>
        </p:nvSpPr>
        <p:spPr>
          <a:xfrm>
            <a:off x="7509063"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7</a:t>
            </a:r>
            <a:endParaRPr sz="2700" b="0" i="0" u="none" strike="noStrike" cap="none">
              <a:solidFill>
                <a:srgbClr val="797F96"/>
              </a:solidFill>
              <a:latin typeface="Calibri"/>
              <a:ea typeface="Calibri"/>
              <a:cs typeface="Calibri"/>
              <a:sym typeface="Calibri"/>
            </a:endParaRPr>
          </a:p>
        </p:txBody>
      </p:sp>
      <p:sp>
        <p:nvSpPr>
          <p:cNvPr id="623" name="Google Shape;623;p36"/>
          <p:cNvSpPr txBox="1"/>
          <p:nvPr/>
        </p:nvSpPr>
        <p:spPr>
          <a:xfrm>
            <a:off x="8541602"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8</a:t>
            </a:r>
            <a:endParaRPr sz="2700" b="0" i="0" u="none" strike="noStrike" cap="none">
              <a:solidFill>
                <a:srgbClr val="797F96"/>
              </a:solidFill>
              <a:latin typeface="Calibri"/>
              <a:ea typeface="Calibri"/>
              <a:cs typeface="Calibri"/>
              <a:sym typeface="Calibri"/>
            </a:endParaRPr>
          </a:p>
        </p:txBody>
      </p:sp>
      <p:sp>
        <p:nvSpPr>
          <p:cNvPr id="624" name="Google Shape;624;p36"/>
          <p:cNvSpPr txBox="1"/>
          <p:nvPr/>
        </p:nvSpPr>
        <p:spPr>
          <a:xfrm>
            <a:off x="9574141"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9</a:t>
            </a:r>
            <a:endParaRPr sz="2700" b="0" i="0" u="none" strike="noStrike" cap="none">
              <a:solidFill>
                <a:srgbClr val="797F96"/>
              </a:solidFill>
              <a:latin typeface="Calibri"/>
              <a:ea typeface="Calibri"/>
              <a:cs typeface="Calibri"/>
              <a:sym typeface="Calibri"/>
            </a:endParaRPr>
          </a:p>
        </p:txBody>
      </p:sp>
      <p:sp>
        <p:nvSpPr>
          <p:cNvPr id="625" name="Google Shape;625;p36"/>
          <p:cNvSpPr txBox="1"/>
          <p:nvPr/>
        </p:nvSpPr>
        <p:spPr>
          <a:xfrm>
            <a:off x="10606676"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10</a:t>
            </a:r>
            <a:endParaRPr sz="2700" b="0" i="0" u="none" strike="noStrike" cap="none">
              <a:solidFill>
                <a:srgbClr val="797F96"/>
              </a:solidFill>
              <a:latin typeface="Calibri"/>
              <a:ea typeface="Calibri"/>
              <a:cs typeface="Calibri"/>
              <a:sym typeface="Calibri"/>
            </a:endParaRPr>
          </a:p>
        </p:txBody>
      </p:sp>
      <p:sp>
        <p:nvSpPr>
          <p:cNvPr id="626" name="Google Shape;626;p36"/>
          <p:cNvSpPr txBox="1"/>
          <p:nvPr/>
        </p:nvSpPr>
        <p:spPr>
          <a:xfrm>
            <a:off x="8906274" y="3530833"/>
            <a:ext cx="3156375"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Give me </a:t>
            </a:r>
            <a:r>
              <a:rPr lang="en-US" sz="2000" b="1" i="0" u="none" strike="noStrike" cap="none" dirty="0">
                <a:solidFill>
                  <a:srgbClr val="000000"/>
                </a:solidFill>
                <a:latin typeface="Calibri"/>
                <a:ea typeface="Calibri"/>
                <a:cs typeface="Calibri"/>
                <a:sym typeface="Calibri"/>
              </a:rPr>
              <a:t>detailed</a:t>
            </a:r>
            <a:r>
              <a:rPr lang="en-US" sz="2000" b="0" i="0" u="none" strike="noStrike" cap="none" dirty="0">
                <a:solidFill>
                  <a:srgbClr val="000000"/>
                </a:solidFill>
                <a:latin typeface="Calibri"/>
                <a:ea typeface="Calibri"/>
                <a:cs typeface="Calibri"/>
                <a:sym typeface="Calibri"/>
              </a:rPr>
              <a:t> </a:t>
            </a:r>
            <a:r>
              <a:rPr lang="en-US" sz="2000" b="1" i="0" u="none" strike="noStrike" cap="none" dirty="0">
                <a:solidFill>
                  <a:srgbClr val="000000"/>
                </a:solidFill>
                <a:latin typeface="Calibri"/>
                <a:ea typeface="Calibri"/>
                <a:cs typeface="Calibri"/>
                <a:sym typeface="Calibri"/>
              </a:rPr>
              <a:t>instructions</a:t>
            </a:r>
            <a:r>
              <a:rPr lang="en-US" sz="2000" b="0" i="0" u="none" strike="noStrike" cap="none" dirty="0">
                <a:solidFill>
                  <a:srgbClr val="000000"/>
                </a:solidFill>
                <a:latin typeface="Calibri"/>
                <a:ea typeface="Calibri"/>
                <a:cs typeface="Calibri"/>
                <a:sym typeface="Calibri"/>
              </a:rPr>
              <a:t>, so </a:t>
            </a:r>
            <a:r>
              <a:rPr lang="en-US" sz="2000" b="1" i="0" u="none" strike="noStrike" cap="none" dirty="0">
                <a:solidFill>
                  <a:srgbClr val="000000"/>
                </a:solidFill>
                <a:latin typeface="Calibri"/>
                <a:ea typeface="Calibri"/>
                <a:cs typeface="Calibri"/>
                <a:sym typeface="Calibri"/>
              </a:rPr>
              <a:t>I know what you want me to do</a:t>
            </a:r>
            <a:r>
              <a:rPr lang="en-US" sz="2000" b="0" i="0" u="none" strike="noStrike" cap="none" dirty="0">
                <a:solidFill>
                  <a:srgbClr val="000000"/>
                </a:solidFill>
                <a:latin typeface="Calibri"/>
                <a:ea typeface="Calibri"/>
                <a:cs typeface="Calibri"/>
                <a:sym typeface="Calibri"/>
              </a:rPr>
              <a:t>.</a:t>
            </a:r>
            <a:endParaRPr dirty="0"/>
          </a:p>
        </p:txBody>
      </p:sp>
      <p:sp>
        <p:nvSpPr>
          <p:cNvPr id="627" name="Google Shape;627;p36"/>
          <p:cNvSpPr txBox="1"/>
          <p:nvPr/>
        </p:nvSpPr>
        <p:spPr>
          <a:xfrm>
            <a:off x="75786" y="3569631"/>
            <a:ext cx="3846107" cy="101566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Give me </a:t>
            </a:r>
            <a:r>
              <a:rPr lang="en-US" sz="2000" b="1" i="0" u="none" strike="noStrike" cap="none" dirty="0">
                <a:solidFill>
                  <a:srgbClr val="000000"/>
                </a:solidFill>
                <a:latin typeface="Calibri"/>
                <a:ea typeface="Calibri"/>
                <a:cs typeface="Calibri"/>
                <a:sym typeface="Calibri"/>
              </a:rPr>
              <a:t>freedom</a:t>
            </a:r>
            <a:r>
              <a:rPr lang="en-US" sz="2000" b="0" i="0" u="none" strike="noStrike" cap="none" dirty="0">
                <a:solidFill>
                  <a:srgbClr val="000000"/>
                </a:solidFill>
                <a:latin typeface="Calibri"/>
                <a:ea typeface="Calibri"/>
                <a:cs typeface="Calibri"/>
                <a:sym typeface="Calibri"/>
              </a:rPr>
              <a:t> and the chance to show </a:t>
            </a:r>
            <a:r>
              <a:rPr lang="en-US" sz="2000" b="1" i="0" u="none" strike="noStrike" cap="none" dirty="0">
                <a:solidFill>
                  <a:srgbClr val="000000"/>
                </a:solidFill>
                <a:latin typeface="Calibri"/>
                <a:ea typeface="Calibri"/>
                <a:cs typeface="Calibri"/>
                <a:sym typeface="Calibri"/>
              </a:rPr>
              <a:t>initiative</a:t>
            </a:r>
            <a:r>
              <a:rPr lang="en-US" sz="2000" b="0" i="0" u="none" strike="noStrike" cap="none" dirty="0">
                <a:solidFill>
                  <a:srgbClr val="000000"/>
                </a:solidFill>
                <a:latin typeface="Calibri"/>
                <a:ea typeface="Calibri"/>
                <a:cs typeface="Calibri"/>
                <a:sym typeface="Calibri"/>
              </a:rPr>
              <a:t>, so </a:t>
            </a:r>
            <a:r>
              <a:rPr lang="en-US" sz="2000" b="1" i="0" u="none" strike="noStrike" cap="none" dirty="0">
                <a:solidFill>
                  <a:srgbClr val="000000"/>
                </a:solidFill>
                <a:latin typeface="Calibri"/>
                <a:ea typeface="Calibri"/>
                <a:cs typeface="Calibri"/>
                <a:sym typeface="Calibri"/>
              </a:rPr>
              <a:t>I can determine </a:t>
            </a:r>
            <a:r>
              <a:rPr lang="en-US" sz="2000" b="0" i="0" u="none" strike="noStrike" cap="none" dirty="0">
                <a:solidFill>
                  <a:srgbClr val="000000"/>
                </a:solidFill>
                <a:latin typeface="Calibri"/>
                <a:ea typeface="Calibri"/>
                <a:cs typeface="Calibri"/>
                <a:sym typeface="Calibri"/>
              </a:rPr>
              <a:t>what best to do.</a:t>
            </a:r>
            <a:endParaRPr dirty="0"/>
          </a:p>
        </p:txBody>
      </p:sp>
      <p:sp>
        <p:nvSpPr>
          <p:cNvPr id="628" name="Google Shape;628;p36"/>
          <p:cNvSpPr txBox="1"/>
          <p:nvPr/>
        </p:nvSpPr>
        <p:spPr>
          <a:xfrm>
            <a:off x="-10" y="5914944"/>
            <a:ext cx="12192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dirty="0">
                <a:solidFill>
                  <a:srgbClr val="B02D15"/>
                </a:solidFill>
                <a:latin typeface="Calibri"/>
                <a:ea typeface="Calibri"/>
                <a:cs typeface="Calibri"/>
                <a:sym typeface="Calibri"/>
              </a:rPr>
              <a:t>Tell us in the chat.</a:t>
            </a:r>
            <a:endParaRPr sz="2800" b="0" i="0" u="none" strike="noStrike" cap="none" dirty="0">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37"/>
          <p:cNvSpPr txBox="1">
            <a:spLocks noGrp="1"/>
          </p:cNvSpPr>
          <p:nvPr>
            <p:ph type="title" idx="4294967295"/>
          </p:nvPr>
        </p:nvSpPr>
        <p:spPr>
          <a:xfrm>
            <a:off x="0" y="604103"/>
            <a:ext cx="12192000" cy="76867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02D15"/>
              </a:buClr>
              <a:buSzPts val="4800"/>
              <a:buFont typeface="Calibri"/>
              <a:buNone/>
            </a:pPr>
            <a:r>
              <a:rPr lang="en-US" sz="4800" b="1" i="0" u="none" strike="noStrike" cap="none" dirty="0">
                <a:solidFill>
                  <a:srgbClr val="B02D15"/>
                </a:solidFill>
                <a:latin typeface="Calibri"/>
                <a:ea typeface="Calibri"/>
                <a:cs typeface="Calibri"/>
                <a:sym typeface="Calibri"/>
              </a:rPr>
              <a:t>Delegating</a:t>
            </a:r>
            <a:endParaRPr dirty="0"/>
          </a:p>
        </p:txBody>
      </p:sp>
      <p:sp>
        <p:nvSpPr>
          <p:cNvPr id="636" name="Google Shape;636;p37"/>
          <p:cNvSpPr txBox="1"/>
          <p:nvPr/>
        </p:nvSpPr>
        <p:spPr>
          <a:xfrm>
            <a:off x="1" y="169168"/>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accent2"/>
                </a:solidFill>
                <a:latin typeface="Calibri"/>
                <a:ea typeface="Calibri"/>
                <a:cs typeface="Calibri"/>
                <a:sym typeface="Calibri"/>
              </a:rPr>
              <a:t>What’s your style?</a:t>
            </a:r>
            <a:endParaRPr/>
          </a:p>
        </p:txBody>
      </p:sp>
      <p:sp>
        <p:nvSpPr>
          <p:cNvPr id="637" name="Google Shape;637;p37"/>
          <p:cNvSpPr txBox="1"/>
          <p:nvPr/>
        </p:nvSpPr>
        <p:spPr>
          <a:xfrm>
            <a:off x="590086" y="5758338"/>
            <a:ext cx="367364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2800"/>
              <a:buFont typeface="Calibri"/>
              <a:buNone/>
            </a:pPr>
            <a:r>
              <a:rPr lang="en-US" sz="2800" b="1" i="0" u="none" strike="noStrike" cap="none">
                <a:solidFill>
                  <a:srgbClr val="7F7F7F"/>
                </a:solidFill>
                <a:latin typeface="Calibri"/>
                <a:ea typeface="Calibri"/>
                <a:cs typeface="Calibri"/>
                <a:sym typeface="Calibri"/>
              </a:rPr>
              <a:t>Open-ended Delegation</a:t>
            </a:r>
            <a:endParaRPr/>
          </a:p>
        </p:txBody>
      </p:sp>
      <p:sp>
        <p:nvSpPr>
          <p:cNvPr id="638" name="Google Shape;638;p37"/>
          <p:cNvSpPr/>
          <p:nvPr/>
        </p:nvSpPr>
        <p:spPr>
          <a:xfrm>
            <a:off x="660203" y="1878373"/>
            <a:ext cx="3013440" cy="954107"/>
          </a:xfrm>
          <a:prstGeom prst="wedgeRoundRectCallout">
            <a:avLst>
              <a:gd name="adj1" fmla="val -10091"/>
              <a:gd name="adj2" fmla="val 84358"/>
              <a:gd name="adj3"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262626"/>
                </a:solidFill>
                <a:latin typeface="Calibri"/>
                <a:ea typeface="Calibri"/>
                <a:cs typeface="Calibri"/>
                <a:sym typeface="Calibri"/>
              </a:rPr>
              <a:t>Do this!</a:t>
            </a:r>
            <a:endParaRPr sz="3600">
              <a:solidFill>
                <a:srgbClr val="262626"/>
              </a:solidFill>
              <a:latin typeface="Calibri"/>
              <a:ea typeface="Calibri"/>
              <a:cs typeface="Calibri"/>
              <a:sym typeface="Calibri"/>
            </a:endParaRPr>
          </a:p>
        </p:txBody>
      </p:sp>
      <p:sp>
        <p:nvSpPr>
          <p:cNvPr id="639" name="Google Shape;639;p37"/>
          <p:cNvSpPr txBox="1"/>
          <p:nvPr/>
        </p:nvSpPr>
        <p:spPr>
          <a:xfrm>
            <a:off x="4560505" y="5774760"/>
            <a:ext cx="3160294"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2800"/>
              <a:buFont typeface="Calibri"/>
              <a:buNone/>
            </a:pPr>
            <a:r>
              <a:rPr lang="en-US" sz="2800" b="1" i="0" u="none" strike="noStrike" cap="none">
                <a:solidFill>
                  <a:srgbClr val="7F7F7F"/>
                </a:solidFill>
                <a:latin typeface="Calibri"/>
                <a:ea typeface="Calibri"/>
                <a:cs typeface="Calibri"/>
                <a:sym typeface="Calibri"/>
              </a:rPr>
              <a:t>Functional Delegation</a:t>
            </a:r>
            <a:endParaRPr/>
          </a:p>
        </p:txBody>
      </p:sp>
      <p:sp>
        <p:nvSpPr>
          <p:cNvPr id="640" name="Google Shape;640;p37"/>
          <p:cNvSpPr/>
          <p:nvPr/>
        </p:nvSpPr>
        <p:spPr>
          <a:xfrm>
            <a:off x="4672264" y="1668380"/>
            <a:ext cx="2622884" cy="1164100"/>
          </a:xfrm>
          <a:prstGeom prst="wedgeRoundRectCallout">
            <a:avLst>
              <a:gd name="adj1" fmla="val -18654"/>
              <a:gd name="adj2" fmla="val 95383"/>
              <a:gd name="adj3"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262626"/>
                </a:solidFill>
                <a:latin typeface="Calibri"/>
                <a:ea typeface="Calibri"/>
                <a:cs typeface="Calibri"/>
                <a:sym typeface="Calibri"/>
              </a:rPr>
              <a:t>Get us to this result!</a:t>
            </a:r>
            <a:endParaRPr sz="3600">
              <a:solidFill>
                <a:srgbClr val="262626"/>
              </a:solidFill>
              <a:latin typeface="Calibri"/>
              <a:ea typeface="Calibri"/>
              <a:cs typeface="Calibri"/>
              <a:sym typeface="Calibri"/>
            </a:endParaRPr>
          </a:p>
        </p:txBody>
      </p:sp>
      <p:sp>
        <p:nvSpPr>
          <p:cNvPr id="641" name="Google Shape;641;p37"/>
          <p:cNvSpPr txBox="1"/>
          <p:nvPr/>
        </p:nvSpPr>
        <p:spPr>
          <a:xfrm>
            <a:off x="8456665" y="5756721"/>
            <a:ext cx="237423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2800"/>
              <a:buFont typeface="Calibri"/>
              <a:buNone/>
            </a:pPr>
            <a:r>
              <a:rPr lang="en-US" sz="2800" b="1" i="0" u="none" strike="noStrike" cap="none">
                <a:solidFill>
                  <a:srgbClr val="7F7F7F"/>
                </a:solidFill>
                <a:latin typeface="Calibri"/>
                <a:ea typeface="Calibri"/>
                <a:cs typeface="Calibri"/>
                <a:sym typeface="Calibri"/>
              </a:rPr>
              <a:t>Form Delegation</a:t>
            </a:r>
            <a:endParaRPr/>
          </a:p>
        </p:txBody>
      </p:sp>
      <p:sp>
        <p:nvSpPr>
          <p:cNvPr id="642" name="Google Shape;642;p37"/>
          <p:cNvSpPr/>
          <p:nvPr/>
        </p:nvSpPr>
        <p:spPr>
          <a:xfrm>
            <a:off x="8341896" y="1590935"/>
            <a:ext cx="3433010" cy="1241545"/>
          </a:xfrm>
          <a:prstGeom prst="wedgeRoundRectCallout">
            <a:avLst>
              <a:gd name="adj1" fmla="val 10671"/>
              <a:gd name="adj2" fmla="val 89402"/>
              <a:gd name="adj3"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262626"/>
                </a:solidFill>
                <a:latin typeface="Calibri"/>
                <a:ea typeface="Calibri"/>
                <a:cs typeface="Calibri"/>
                <a:sym typeface="Calibri"/>
              </a:rPr>
              <a:t>Do it like this to get to this result!</a:t>
            </a:r>
            <a:endParaRPr sz="3200">
              <a:solidFill>
                <a:srgbClr val="262626"/>
              </a:solidFill>
              <a:latin typeface="Calibri"/>
              <a:ea typeface="Calibri"/>
              <a:cs typeface="Calibri"/>
              <a:sym typeface="Calibri"/>
            </a:endParaRPr>
          </a:p>
        </p:txBody>
      </p:sp>
      <p:pic>
        <p:nvPicPr>
          <p:cNvPr id="643" name="Google Shape;643;p3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622729" y="3045831"/>
            <a:ext cx="1440719" cy="2648719"/>
          </a:xfrm>
          <a:prstGeom prst="rect">
            <a:avLst/>
          </a:prstGeom>
          <a:noFill/>
          <a:ln>
            <a:noFill/>
          </a:ln>
        </p:spPr>
      </p:pic>
      <p:pic>
        <p:nvPicPr>
          <p:cNvPr id="644" name="Google Shape;644;p3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5273112" y="3045831"/>
            <a:ext cx="1650726" cy="2648719"/>
          </a:xfrm>
          <a:prstGeom prst="rect">
            <a:avLst/>
          </a:prstGeom>
          <a:noFill/>
          <a:ln>
            <a:noFill/>
          </a:ln>
        </p:spPr>
      </p:pic>
      <p:pic>
        <p:nvPicPr>
          <p:cNvPr id="645" name="Google Shape;645;p37">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8672234" y="3045831"/>
            <a:ext cx="1837819" cy="2648719"/>
          </a:xfrm>
          <a:prstGeom prst="rect">
            <a:avLst/>
          </a:prstGeom>
          <a:noFill/>
          <a:ln>
            <a:noFill/>
          </a:ln>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77" name="Google Shape;677;p38"/>
          <p:cNvSpPr txBox="1"/>
          <p:nvPr/>
        </p:nvSpPr>
        <p:spPr>
          <a:xfrm>
            <a:off x="0" y="145993"/>
            <a:ext cx="12191998" cy="99417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B02D15"/>
              </a:buClr>
              <a:buSzPts val="3200"/>
              <a:buFont typeface="Arial"/>
              <a:buNone/>
            </a:pPr>
            <a:r>
              <a:rPr lang="en-US" sz="3200" b="1" i="0" u="none" strike="noStrike" cap="none" dirty="0">
                <a:solidFill>
                  <a:srgbClr val="B02D15"/>
                </a:solidFill>
                <a:latin typeface="Calibri"/>
                <a:ea typeface="Calibri"/>
                <a:cs typeface="Calibri"/>
                <a:sym typeface="Calibri"/>
              </a:rPr>
              <a:t>Orientation towards Time</a:t>
            </a:r>
            <a:endParaRPr dirty="0"/>
          </a:p>
        </p:txBody>
      </p:sp>
      <p:sp>
        <p:nvSpPr>
          <p:cNvPr id="651" name="Google Shape;651;p38"/>
          <p:cNvSpPr txBox="1">
            <a:spLocks noGrp="1"/>
          </p:cNvSpPr>
          <p:nvPr>
            <p:ph type="title" idx="4294967295"/>
          </p:nvPr>
        </p:nvSpPr>
        <p:spPr>
          <a:xfrm>
            <a:off x="0" y="920731"/>
            <a:ext cx="12192000" cy="11691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02D15"/>
              </a:buClr>
              <a:buSzPts val="4800"/>
              <a:buFont typeface="Calibri"/>
              <a:buNone/>
            </a:pPr>
            <a:r>
              <a:rPr lang="en-US" sz="4800" b="1" i="0" u="none" strike="noStrike" cap="none" dirty="0">
                <a:solidFill>
                  <a:srgbClr val="B02D15"/>
                </a:solidFill>
                <a:latin typeface="Calibri"/>
                <a:ea typeface="Calibri"/>
                <a:cs typeface="Calibri"/>
                <a:sym typeface="Calibri"/>
              </a:rPr>
              <a:t>Where do you fit on this line?</a:t>
            </a:r>
            <a:endParaRPr dirty="0"/>
          </a:p>
        </p:txBody>
      </p:sp>
      <p:grpSp>
        <p:nvGrpSpPr>
          <p:cNvPr id="652" name="Google Shape;652;p38" descr="You see a line with notches on it.  Each notch has a number above from 1 to 10.&#10;At the low end (1) is the statement &quot;who I am depends on the group I belong to&quot;.  On the high end (10), is the statement &quot;who I am depends on my independent accomplishments&quot;"/>
          <p:cNvGrpSpPr/>
          <p:nvPr/>
        </p:nvGrpSpPr>
        <p:grpSpPr>
          <a:xfrm>
            <a:off x="1585324" y="3006501"/>
            <a:ext cx="9350357" cy="282031"/>
            <a:chOff x="3061540" y="2623336"/>
            <a:chExt cx="5767968" cy="206298"/>
          </a:xfrm>
        </p:grpSpPr>
        <p:cxnSp>
          <p:nvCxnSpPr>
            <p:cNvPr id="653" name="Google Shape;653;p38"/>
            <p:cNvCxnSpPr/>
            <p:nvPr/>
          </p:nvCxnSpPr>
          <p:spPr>
            <a:xfrm>
              <a:off x="3061540" y="2726485"/>
              <a:ext cx="5754030" cy="0"/>
            </a:xfrm>
            <a:prstGeom prst="straightConnector1">
              <a:avLst/>
            </a:prstGeom>
            <a:noFill/>
            <a:ln w="57150" cap="flat" cmpd="sng">
              <a:solidFill>
                <a:srgbClr val="292A38"/>
              </a:solidFill>
              <a:prstDash val="solid"/>
              <a:miter lim="800000"/>
              <a:headEnd type="none" w="sm" len="sm"/>
              <a:tailEnd type="none" w="sm" len="sm"/>
            </a:ln>
          </p:spPr>
        </p:cxnSp>
        <p:cxnSp>
          <p:nvCxnSpPr>
            <p:cNvPr id="654" name="Google Shape;654;p38"/>
            <p:cNvCxnSpPr/>
            <p:nvPr/>
          </p:nvCxnSpPr>
          <p:spPr>
            <a:xfrm rot="10800000">
              <a:off x="3072691"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55" name="Google Shape;655;p38"/>
            <p:cNvCxnSpPr/>
            <p:nvPr/>
          </p:nvCxnSpPr>
          <p:spPr>
            <a:xfrm rot="10800000">
              <a:off x="3712338"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56" name="Google Shape;656;p38"/>
            <p:cNvCxnSpPr/>
            <p:nvPr/>
          </p:nvCxnSpPr>
          <p:spPr>
            <a:xfrm rot="10800000">
              <a:off x="4991631"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57" name="Google Shape;657;p38"/>
            <p:cNvCxnSpPr/>
            <p:nvPr/>
          </p:nvCxnSpPr>
          <p:spPr>
            <a:xfrm rot="10800000">
              <a:off x="6270924"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58" name="Google Shape;658;p38"/>
            <p:cNvCxnSpPr/>
            <p:nvPr/>
          </p:nvCxnSpPr>
          <p:spPr>
            <a:xfrm rot="10800000">
              <a:off x="7550217"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59" name="Google Shape;659;p38"/>
            <p:cNvCxnSpPr/>
            <p:nvPr/>
          </p:nvCxnSpPr>
          <p:spPr>
            <a:xfrm rot="10800000">
              <a:off x="8829508"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60" name="Google Shape;660;p38"/>
            <p:cNvCxnSpPr/>
            <p:nvPr/>
          </p:nvCxnSpPr>
          <p:spPr>
            <a:xfrm rot="10800000">
              <a:off x="4351984"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61" name="Google Shape;661;p38"/>
            <p:cNvCxnSpPr/>
            <p:nvPr/>
          </p:nvCxnSpPr>
          <p:spPr>
            <a:xfrm rot="10800000">
              <a:off x="5631277"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62" name="Google Shape;662;p38"/>
            <p:cNvCxnSpPr/>
            <p:nvPr/>
          </p:nvCxnSpPr>
          <p:spPr>
            <a:xfrm rot="10800000">
              <a:off x="6910570"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63" name="Google Shape;663;p38"/>
            <p:cNvCxnSpPr/>
            <p:nvPr/>
          </p:nvCxnSpPr>
          <p:spPr>
            <a:xfrm rot="10800000">
              <a:off x="8189863" y="2623336"/>
              <a:ext cx="0" cy="206298"/>
            </a:xfrm>
            <a:prstGeom prst="straightConnector1">
              <a:avLst/>
            </a:prstGeom>
            <a:noFill/>
            <a:ln w="57150" cap="flat" cmpd="sng">
              <a:solidFill>
                <a:srgbClr val="292A38"/>
              </a:solidFill>
              <a:prstDash val="solid"/>
              <a:miter lim="800000"/>
              <a:headEnd type="none" w="sm" len="sm"/>
              <a:tailEnd type="none" w="sm" len="sm"/>
            </a:ln>
          </p:spPr>
        </p:cxnSp>
      </p:grpSp>
      <p:sp>
        <p:nvSpPr>
          <p:cNvPr id="664" name="Google Shape;664;p38"/>
          <p:cNvSpPr txBox="1"/>
          <p:nvPr/>
        </p:nvSpPr>
        <p:spPr>
          <a:xfrm>
            <a:off x="1313829"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1</a:t>
            </a:r>
            <a:endParaRPr sz="2700" b="0" i="0" u="none" strike="noStrike" cap="none">
              <a:solidFill>
                <a:srgbClr val="797F96"/>
              </a:solidFill>
              <a:latin typeface="Calibri"/>
              <a:ea typeface="Calibri"/>
              <a:cs typeface="Calibri"/>
              <a:sym typeface="Calibri"/>
            </a:endParaRPr>
          </a:p>
        </p:txBody>
      </p:sp>
      <p:sp>
        <p:nvSpPr>
          <p:cNvPr id="665" name="Google Shape;665;p38"/>
          <p:cNvSpPr txBox="1"/>
          <p:nvPr/>
        </p:nvSpPr>
        <p:spPr>
          <a:xfrm>
            <a:off x="2346368"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2</a:t>
            </a:r>
            <a:endParaRPr sz="2700" b="0" i="0" u="none" strike="noStrike" cap="none">
              <a:solidFill>
                <a:srgbClr val="797F96"/>
              </a:solidFill>
              <a:latin typeface="Calibri"/>
              <a:ea typeface="Calibri"/>
              <a:cs typeface="Calibri"/>
              <a:sym typeface="Calibri"/>
            </a:endParaRPr>
          </a:p>
        </p:txBody>
      </p:sp>
      <p:sp>
        <p:nvSpPr>
          <p:cNvPr id="666" name="Google Shape;666;p38"/>
          <p:cNvSpPr txBox="1"/>
          <p:nvPr/>
        </p:nvSpPr>
        <p:spPr>
          <a:xfrm>
            <a:off x="3378907"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3</a:t>
            </a:r>
            <a:endParaRPr sz="2700" b="0" i="0" u="none" strike="noStrike" cap="none">
              <a:solidFill>
                <a:srgbClr val="797F96"/>
              </a:solidFill>
              <a:latin typeface="Calibri"/>
              <a:ea typeface="Calibri"/>
              <a:cs typeface="Calibri"/>
              <a:sym typeface="Calibri"/>
            </a:endParaRPr>
          </a:p>
        </p:txBody>
      </p:sp>
      <p:sp>
        <p:nvSpPr>
          <p:cNvPr id="667" name="Google Shape;667;p38"/>
          <p:cNvSpPr txBox="1"/>
          <p:nvPr/>
        </p:nvSpPr>
        <p:spPr>
          <a:xfrm>
            <a:off x="4411446"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4</a:t>
            </a:r>
            <a:endParaRPr sz="2700" b="0" i="0" u="none" strike="noStrike" cap="none">
              <a:solidFill>
                <a:srgbClr val="797F96"/>
              </a:solidFill>
              <a:latin typeface="Calibri"/>
              <a:ea typeface="Calibri"/>
              <a:cs typeface="Calibri"/>
              <a:sym typeface="Calibri"/>
            </a:endParaRPr>
          </a:p>
        </p:txBody>
      </p:sp>
      <p:sp>
        <p:nvSpPr>
          <p:cNvPr id="668" name="Google Shape;668;p38"/>
          <p:cNvSpPr txBox="1"/>
          <p:nvPr/>
        </p:nvSpPr>
        <p:spPr>
          <a:xfrm>
            <a:off x="5443985"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5</a:t>
            </a:r>
            <a:endParaRPr sz="2700" b="0" i="0" u="none" strike="noStrike" cap="none">
              <a:solidFill>
                <a:srgbClr val="797F96"/>
              </a:solidFill>
              <a:latin typeface="Calibri"/>
              <a:ea typeface="Calibri"/>
              <a:cs typeface="Calibri"/>
              <a:sym typeface="Calibri"/>
            </a:endParaRPr>
          </a:p>
        </p:txBody>
      </p:sp>
      <p:sp>
        <p:nvSpPr>
          <p:cNvPr id="669" name="Google Shape;669;p38"/>
          <p:cNvSpPr txBox="1"/>
          <p:nvPr/>
        </p:nvSpPr>
        <p:spPr>
          <a:xfrm>
            <a:off x="6476524"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6</a:t>
            </a:r>
            <a:endParaRPr sz="2700" b="0" i="0" u="none" strike="noStrike" cap="none">
              <a:solidFill>
                <a:srgbClr val="797F96"/>
              </a:solidFill>
              <a:latin typeface="Calibri"/>
              <a:ea typeface="Calibri"/>
              <a:cs typeface="Calibri"/>
              <a:sym typeface="Calibri"/>
            </a:endParaRPr>
          </a:p>
        </p:txBody>
      </p:sp>
      <p:sp>
        <p:nvSpPr>
          <p:cNvPr id="670" name="Google Shape;670;p38"/>
          <p:cNvSpPr txBox="1"/>
          <p:nvPr/>
        </p:nvSpPr>
        <p:spPr>
          <a:xfrm>
            <a:off x="7509063"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7</a:t>
            </a:r>
            <a:endParaRPr sz="2700" b="0" i="0" u="none" strike="noStrike" cap="none">
              <a:solidFill>
                <a:srgbClr val="797F96"/>
              </a:solidFill>
              <a:latin typeface="Calibri"/>
              <a:ea typeface="Calibri"/>
              <a:cs typeface="Calibri"/>
              <a:sym typeface="Calibri"/>
            </a:endParaRPr>
          </a:p>
        </p:txBody>
      </p:sp>
      <p:sp>
        <p:nvSpPr>
          <p:cNvPr id="671" name="Google Shape;671;p38"/>
          <p:cNvSpPr txBox="1"/>
          <p:nvPr/>
        </p:nvSpPr>
        <p:spPr>
          <a:xfrm>
            <a:off x="8541602"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8</a:t>
            </a:r>
            <a:endParaRPr sz="2700" b="0" i="0" u="none" strike="noStrike" cap="none">
              <a:solidFill>
                <a:srgbClr val="797F96"/>
              </a:solidFill>
              <a:latin typeface="Calibri"/>
              <a:ea typeface="Calibri"/>
              <a:cs typeface="Calibri"/>
              <a:sym typeface="Calibri"/>
            </a:endParaRPr>
          </a:p>
        </p:txBody>
      </p:sp>
      <p:sp>
        <p:nvSpPr>
          <p:cNvPr id="672" name="Google Shape;672;p38"/>
          <p:cNvSpPr txBox="1"/>
          <p:nvPr/>
        </p:nvSpPr>
        <p:spPr>
          <a:xfrm>
            <a:off x="9574141"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9</a:t>
            </a:r>
            <a:endParaRPr sz="2700" b="0" i="0" u="none" strike="noStrike" cap="none">
              <a:solidFill>
                <a:srgbClr val="797F96"/>
              </a:solidFill>
              <a:latin typeface="Calibri"/>
              <a:ea typeface="Calibri"/>
              <a:cs typeface="Calibri"/>
              <a:sym typeface="Calibri"/>
            </a:endParaRPr>
          </a:p>
        </p:txBody>
      </p:sp>
      <p:sp>
        <p:nvSpPr>
          <p:cNvPr id="673" name="Google Shape;673;p38"/>
          <p:cNvSpPr txBox="1"/>
          <p:nvPr/>
        </p:nvSpPr>
        <p:spPr>
          <a:xfrm>
            <a:off x="10606676"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10</a:t>
            </a:r>
            <a:endParaRPr sz="2700" b="0" i="0" u="none" strike="noStrike" cap="none">
              <a:solidFill>
                <a:srgbClr val="797F96"/>
              </a:solidFill>
              <a:latin typeface="Calibri"/>
              <a:ea typeface="Calibri"/>
              <a:cs typeface="Calibri"/>
              <a:sym typeface="Calibri"/>
            </a:endParaRPr>
          </a:p>
        </p:txBody>
      </p:sp>
      <p:sp>
        <p:nvSpPr>
          <p:cNvPr id="675" name="Google Shape;675;p38"/>
          <p:cNvSpPr txBox="1"/>
          <p:nvPr/>
        </p:nvSpPr>
        <p:spPr>
          <a:xfrm>
            <a:off x="97269" y="3520673"/>
            <a:ext cx="4498197" cy="120032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a:solidFill>
                  <a:srgbClr val="292A38"/>
                </a:solidFill>
                <a:latin typeface="Calibri"/>
                <a:ea typeface="Calibri"/>
                <a:cs typeface="Calibri"/>
                <a:sym typeface="Calibri"/>
              </a:rPr>
              <a:t>Flexible approach to work. </a:t>
            </a:r>
            <a:endParaRPr/>
          </a:p>
          <a:p>
            <a:pPr marL="0" marR="0" lvl="0" indent="0" algn="r" rtl="0">
              <a:spcBef>
                <a:spcPts val="0"/>
              </a:spcBef>
              <a:spcAft>
                <a:spcPts val="0"/>
              </a:spcAft>
              <a:buNone/>
            </a:pPr>
            <a:r>
              <a:rPr lang="en-US" sz="2400">
                <a:solidFill>
                  <a:srgbClr val="292A38"/>
                </a:solidFill>
                <a:latin typeface="Calibri"/>
                <a:ea typeface="Calibri"/>
                <a:cs typeface="Calibri"/>
                <a:sym typeface="Calibri"/>
              </a:rPr>
              <a:t>Punctuality not that important. </a:t>
            </a:r>
            <a:endParaRPr/>
          </a:p>
          <a:p>
            <a:pPr marL="0" marR="0" lvl="0" indent="0" algn="r" rtl="0">
              <a:spcBef>
                <a:spcPts val="0"/>
              </a:spcBef>
              <a:spcAft>
                <a:spcPts val="0"/>
              </a:spcAft>
              <a:buNone/>
            </a:pPr>
            <a:r>
              <a:rPr lang="en-US" sz="2400" b="1">
                <a:solidFill>
                  <a:srgbClr val="292A38"/>
                </a:solidFill>
                <a:latin typeface="Calibri"/>
                <a:ea typeface="Calibri"/>
                <a:cs typeface="Calibri"/>
                <a:sym typeface="Calibri"/>
              </a:rPr>
              <a:t>Time is fluid.</a:t>
            </a:r>
            <a:endParaRPr/>
          </a:p>
        </p:txBody>
      </p:sp>
      <p:sp>
        <p:nvSpPr>
          <p:cNvPr id="676" name="Google Shape;676;p38"/>
          <p:cNvSpPr txBox="1"/>
          <p:nvPr/>
        </p:nvSpPr>
        <p:spPr>
          <a:xfrm>
            <a:off x="8813097" y="3569469"/>
            <a:ext cx="413348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292A38"/>
                </a:solidFill>
                <a:latin typeface="Calibri"/>
                <a:ea typeface="Calibri"/>
                <a:cs typeface="Calibri"/>
                <a:sym typeface="Calibri"/>
              </a:rPr>
              <a:t>One task at a time. </a:t>
            </a:r>
            <a:endParaRPr/>
          </a:p>
          <a:p>
            <a:pPr marL="0" marR="0" lvl="0" indent="0" algn="l" rtl="0">
              <a:spcBef>
                <a:spcPts val="0"/>
              </a:spcBef>
              <a:spcAft>
                <a:spcPts val="0"/>
              </a:spcAft>
              <a:buNone/>
            </a:pPr>
            <a:r>
              <a:rPr lang="en-US" sz="2400">
                <a:solidFill>
                  <a:srgbClr val="292A38"/>
                </a:solidFill>
                <a:latin typeface="Calibri"/>
                <a:ea typeface="Calibri"/>
                <a:cs typeface="Calibri"/>
                <a:sym typeface="Calibri"/>
              </a:rPr>
              <a:t>Deadlines are important. </a:t>
            </a:r>
            <a:endParaRPr/>
          </a:p>
          <a:p>
            <a:pPr marL="0" marR="0" lvl="0" indent="0" algn="l" rtl="0">
              <a:spcBef>
                <a:spcPts val="0"/>
              </a:spcBef>
              <a:spcAft>
                <a:spcPts val="0"/>
              </a:spcAft>
              <a:buNone/>
            </a:pPr>
            <a:r>
              <a:rPr lang="en-US" sz="2400" b="1">
                <a:solidFill>
                  <a:srgbClr val="292A38"/>
                </a:solidFill>
                <a:latin typeface="Calibri"/>
                <a:ea typeface="Calibri"/>
                <a:cs typeface="Calibri"/>
                <a:sym typeface="Calibri"/>
              </a:rPr>
              <a:t>Time is money.</a:t>
            </a:r>
            <a:endParaRPr/>
          </a:p>
        </p:txBody>
      </p:sp>
      <p:sp>
        <p:nvSpPr>
          <p:cNvPr id="674" name="Google Shape;674;p38"/>
          <p:cNvSpPr txBox="1"/>
          <p:nvPr/>
        </p:nvSpPr>
        <p:spPr>
          <a:xfrm>
            <a:off x="0" y="5937269"/>
            <a:ext cx="12192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dirty="0">
                <a:solidFill>
                  <a:srgbClr val="B02D15"/>
                </a:solidFill>
                <a:latin typeface="Calibri"/>
                <a:ea typeface="Calibri"/>
                <a:cs typeface="Calibri"/>
                <a:sym typeface="Calibri"/>
              </a:rPr>
              <a:t>Tell us in the chat.</a:t>
            </a:r>
            <a:endParaRPr sz="2800" b="0" i="0" u="none" strike="noStrike" cap="none" dirty="0">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709" name="Google Shape;709;p39"/>
          <p:cNvSpPr txBox="1"/>
          <p:nvPr/>
        </p:nvSpPr>
        <p:spPr>
          <a:xfrm>
            <a:off x="0" y="177122"/>
            <a:ext cx="12192000" cy="99417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B02D15"/>
              </a:buClr>
              <a:buSzPts val="3200"/>
              <a:buFont typeface="Arial"/>
              <a:buNone/>
            </a:pPr>
            <a:r>
              <a:rPr lang="en-US" sz="3200" b="1" i="0" u="none" strike="noStrike" cap="none" dirty="0">
                <a:solidFill>
                  <a:srgbClr val="B02D15"/>
                </a:solidFill>
                <a:latin typeface="Calibri"/>
                <a:ea typeface="Calibri"/>
                <a:cs typeface="Calibri"/>
                <a:sym typeface="Calibri"/>
              </a:rPr>
              <a:t>Personal Space</a:t>
            </a:r>
            <a:endParaRPr dirty="0"/>
          </a:p>
        </p:txBody>
      </p:sp>
      <p:sp>
        <p:nvSpPr>
          <p:cNvPr id="683" name="Google Shape;683;p39"/>
          <p:cNvSpPr txBox="1">
            <a:spLocks noGrp="1"/>
          </p:cNvSpPr>
          <p:nvPr>
            <p:ph type="title" idx="4294967295"/>
          </p:nvPr>
        </p:nvSpPr>
        <p:spPr>
          <a:xfrm>
            <a:off x="0" y="920731"/>
            <a:ext cx="12192000" cy="11691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02D15"/>
              </a:buClr>
              <a:buSzPts val="4800"/>
              <a:buFont typeface="Calibri"/>
              <a:buNone/>
            </a:pPr>
            <a:r>
              <a:rPr lang="en-US" sz="4800" b="1" i="0" u="none" strike="noStrike" cap="none" dirty="0">
                <a:solidFill>
                  <a:srgbClr val="B02D15"/>
                </a:solidFill>
                <a:latin typeface="Calibri"/>
                <a:ea typeface="Calibri"/>
                <a:cs typeface="Calibri"/>
                <a:sym typeface="Calibri"/>
              </a:rPr>
              <a:t>Where do you fit on this line?</a:t>
            </a:r>
            <a:endParaRPr dirty="0"/>
          </a:p>
        </p:txBody>
      </p:sp>
      <p:grpSp>
        <p:nvGrpSpPr>
          <p:cNvPr id="684" name="Google Shape;684;p39" descr="You see a line with notches on it.  Each notch has a number above from 1 to 10.&#10;At the low end (1) is the statement &quot;who I am depends on the group I belong to&quot;.  On the high end (10), is the statement &quot;who I am depends on my independent accomplishments&quot;"/>
          <p:cNvGrpSpPr/>
          <p:nvPr/>
        </p:nvGrpSpPr>
        <p:grpSpPr>
          <a:xfrm>
            <a:off x="1585324" y="3006501"/>
            <a:ext cx="9350357" cy="282031"/>
            <a:chOff x="3061540" y="2623336"/>
            <a:chExt cx="5767968" cy="206298"/>
          </a:xfrm>
        </p:grpSpPr>
        <p:cxnSp>
          <p:nvCxnSpPr>
            <p:cNvPr id="685" name="Google Shape;685;p39"/>
            <p:cNvCxnSpPr/>
            <p:nvPr/>
          </p:nvCxnSpPr>
          <p:spPr>
            <a:xfrm>
              <a:off x="3061540" y="2726485"/>
              <a:ext cx="5754030" cy="0"/>
            </a:xfrm>
            <a:prstGeom prst="straightConnector1">
              <a:avLst/>
            </a:prstGeom>
            <a:noFill/>
            <a:ln w="57150" cap="flat" cmpd="sng">
              <a:solidFill>
                <a:srgbClr val="292A38"/>
              </a:solidFill>
              <a:prstDash val="solid"/>
              <a:miter lim="800000"/>
              <a:headEnd type="none" w="sm" len="sm"/>
              <a:tailEnd type="none" w="sm" len="sm"/>
            </a:ln>
          </p:spPr>
        </p:cxnSp>
        <p:cxnSp>
          <p:nvCxnSpPr>
            <p:cNvPr id="686" name="Google Shape;686;p39"/>
            <p:cNvCxnSpPr/>
            <p:nvPr/>
          </p:nvCxnSpPr>
          <p:spPr>
            <a:xfrm rot="10800000">
              <a:off x="3072691"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87" name="Google Shape;687;p39"/>
            <p:cNvCxnSpPr/>
            <p:nvPr/>
          </p:nvCxnSpPr>
          <p:spPr>
            <a:xfrm rot="10800000">
              <a:off x="3712338"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88" name="Google Shape;688;p39"/>
            <p:cNvCxnSpPr/>
            <p:nvPr/>
          </p:nvCxnSpPr>
          <p:spPr>
            <a:xfrm rot="10800000">
              <a:off x="4991631"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89" name="Google Shape;689;p39"/>
            <p:cNvCxnSpPr/>
            <p:nvPr/>
          </p:nvCxnSpPr>
          <p:spPr>
            <a:xfrm rot="10800000">
              <a:off x="6270924"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90" name="Google Shape;690;p39"/>
            <p:cNvCxnSpPr/>
            <p:nvPr/>
          </p:nvCxnSpPr>
          <p:spPr>
            <a:xfrm rot="10800000">
              <a:off x="7550217"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91" name="Google Shape;691;p39"/>
            <p:cNvCxnSpPr/>
            <p:nvPr/>
          </p:nvCxnSpPr>
          <p:spPr>
            <a:xfrm rot="10800000">
              <a:off x="8829508"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92" name="Google Shape;692;p39"/>
            <p:cNvCxnSpPr/>
            <p:nvPr/>
          </p:nvCxnSpPr>
          <p:spPr>
            <a:xfrm rot="10800000">
              <a:off x="4351984"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93" name="Google Shape;693;p39"/>
            <p:cNvCxnSpPr/>
            <p:nvPr/>
          </p:nvCxnSpPr>
          <p:spPr>
            <a:xfrm rot="10800000">
              <a:off x="5631277"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94" name="Google Shape;694;p39"/>
            <p:cNvCxnSpPr/>
            <p:nvPr/>
          </p:nvCxnSpPr>
          <p:spPr>
            <a:xfrm rot="10800000">
              <a:off x="6910570"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695" name="Google Shape;695;p39"/>
            <p:cNvCxnSpPr/>
            <p:nvPr/>
          </p:nvCxnSpPr>
          <p:spPr>
            <a:xfrm rot="10800000">
              <a:off x="8189863" y="2623336"/>
              <a:ext cx="0" cy="206298"/>
            </a:xfrm>
            <a:prstGeom prst="straightConnector1">
              <a:avLst/>
            </a:prstGeom>
            <a:noFill/>
            <a:ln w="57150" cap="flat" cmpd="sng">
              <a:solidFill>
                <a:srgbClr val="292A38"/>
              </a:solidFill>
              <a:prstDash val="solid"/>
              <a:miter lim="800000"/>
              <a:headEnd type="none" w="sm" len="sm"/>
              <a:tailEnd type="none" w="sm" len="sm"/>
            </a:ln>
          </p:spPr>
        </p:cxnSp>
      </p:grpSp>
      <p:sp>
        <p:nvSpPr>
          <p:cNvPr id="696" name="Google Shape;696;p39"/>
          <p:cNvSpPr txBox="1"/>
          <p:nvPr/>
        </p:nvSpPr>
        <p:spPr>
          <a:xfrm>
            <a:off x="1313829"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1</a:t>
            </a:r>
            <a:endParaRPr sz="2700" b="0" i="0" u="none" strike="noStrike" cap="none">
              <a:solidFill>
                <a:srgbClr val="797F96"/>
              </a:solidFill>
              <a:latin typeface="Calibri"/>
              <a:ea typeface="Calibri"/>
              <a:cs typeface="Calibri"/>
              <a:sym typeface="Calibri"/>
            </a:endParaRPr>
          </a:p>
        </p:txBody>
      </p:sp>
      <p:sp>
        <p:nvSpPr>
          <p:cNvPr id="697" name="Google Shape;697;p39"/>
          <p:cNvSpPr txBox="1"/>
          <p:nvPr/>
        </p:nvSpPr>
        <p:spPr>
          <a:xfrm>
            <a:off x="2346368"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2</a:t>
            </a:r>
            <a:endParaRPr sz="2700" b="0" i="0" u="none" strike="noStrike" cap="none">
              <a:solidFill>
                <a:srgbClr val="797F96"/>
              </a:solidFill>
              <a:latin typeface="Calibri"/>
              <a:ea typeface="Calibri"/>
              <a:cs typeface="Calibri"/>
              <a:sym typeface="Calibri"/>
            </a:endParaRPr>
          </a:p>
        </p:txBody>
      </p:sp>
      <p:sp>
        <p:nvSpPr>
          <p:cNvPr id="698" name="Google Shape;698;p39"/>
          <p:cNvSpPr txBox="1"/>
          <p:nvPr/>
        </p:nvSpPr>
        <p:spPr>
          <a:xfrm>
            <a:off x="3378907"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3</a:t>
            </a:r>
            <a:endParaRPr sz="2700" b="0" i="0" u="none" strike="noStrike" cap="none">
              <a:solidFill>
                <a:srgbClr val="797F96"/>
              </a:solidFill>
              <a:latin typeface="Calibri"/>
              <a:ea typeface="Calibri"/>
              <a:cs typeface="Calibri"/>
              <a:sym typeface="Calibri"/>
            </a:endParaRPr>
          </a:p>
        </p:txBody>
      </p:sp>
      <p:sp>
        <p:nvSpPr>
          <p:cNvPr id="699" name="Google Shape;699;p39"/>
          <p:cNvSpPr txBox="1"/>
          <p:nvPr/>
        </p:nvSpPr>
        <p:spPr>
          <a:xfrm>
            <a:off x="4411446"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4</a:t>
            </a:r>
            <a:endParaRPr sz="2700" b="0" i="0" u="none" strike="noStrike" cap="none">
              <a:solidFill>
                <a:srgbClr val="797F96"/>
              </a:solidFill>
              <a:latin typeface="Calibri"/>
              <a:ea typeface="Calibri"/>
              <a:cs typeface="Calibri"/>
              <a:sym typeface="Calibri"/>
            </a:endParaRPr>
          </a:p>
        </p:txBody>
      </p:sp>
      <p:sp>
        <p:nvSpPr>
          <p:cNvPr id="700" name="Google Shape;700;p39"/>
          <p:cNvSpPr txBox="1"/>
          <p:nvPr/>
        </p:nvSpPr>
        <p:spPr>
          <a:xfrm>
            <a:off x="5443985"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5</a:t>
            </a:r>
            <a:endParaRPr sz="2700" b="0" i="0" u="none" strike="noStrike" cap="none">
              <a:solidFill>
                <a:srgbClr val="797F96"/>
              </a:solidFill>
              <a:latin typeface="Calibri"/>
              <a:ea typeface="Calibri"/>
              <a:cs typeface="Calibri"/>
              <a:sym typeface="Calibri"/>
            </a:endParaRPr>
          </a:p>
        </p:txBody>
      </p:sp>
      <p:sp>
        <p:nvSpPr>
          <p:cNvPr id="701" name="Google Shape;701;p39"/>
          <p:cNvSpPr txBox="1"/>
          <p:nvPr/>
        </p:nvSpPr>
        <p:spPr>
          <a:xfrm>
            <a:off x="6476524"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6</a:t>
            </a:r>
            <a:endParaRPr sz="2700" b="0" i="0" u="none" strike="noStrike" cap="none">
              <a:solidFill>
                <a:srgbClr val="797F96"/>
              </a:solidFill>
              <a:latin typeface="Calibri"/>
              <a:ea typeface="Calibri"/>
              <a:cs typeface="Calibri"/>
              <a:sym typeface="Calibri"/>
            </a:endParaRPr>
          </a:p>
        </p:txBody>
      </p:sp>
      <p:sp>
        <p:nvSpPr>
          <p:cNvPr id="702" name="Google Shape;702;p39"/>
          <p:cNvSpPr txBox="1"/>
          <p:nvPr/>
        </p:nvSpPr>
        <p:spPr>
          <a:xfrm>
            <a:off x="7509063"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7</a:t>
            </a:r>
            <a:endParaRPr sz="2700" b="0" i="0" u="none" strike="noStrike" cap="none">
              <a:solidFill>
                <a:srgbClr val="797F96"/>
              </a:solidFill>
              <a:latin typeface="Calibri"/>
              <a:ea typeface="Calibri"/>
              <a:cs typeface="Calibri"/>
              <a:sym typeface="Calibri"/>
            </a:endParaRPr>
          </a:p>
        </p:txBody>
      </p:sp>
      <p:sp>
        <p:nvSpPr>
          <p:cNvPr id="703" name="Google Shape;703;p39"/>
          <p:cNvSpPr txBox="1"/>
          <p:nvPr/>
        </p:nvSpPr>
        <p:spPr>
          <a:xfrm>
            <a:off x="8541602"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8</a:t>
            </a:r>
            <a:endParaRPr sz="2700" b="0" i="0" u="none" strike="noStrike" cap="none">
              <a:solidFill>
                <a:srgbClr val="797F96"/>
              </a:solidFill>
              <a:latin typeface="Calibri"/>
              <a:ea typeface="Calibri"/>
              <a:cs typeface="Calibri"/>
              <a:sym typeface="Calibri"/>
            </a:endParaRPr>
          </a:p>
        </p:txBody>
      </p:sp>
      <p:sp>
        <p:nvSpPr>
          <p:cNvPr id="704" name="Google Shape;704;p39"/>
          <p:cNvSpPr txBox="1"/>
          <p:nvPr/>
        </p:nvSpPr>
        <p:spPr>
          <a:xfrm>
            <a:off x="9574141"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9</a:t>
            </a:r>
            <a:endParaRPr sz="2700" b="0" i="0" u="none" strike="noStrike" cap="none">
              <a:solidFill>
                <a:srgbClr val="797F96"/>
              </a:solidFill>
              <a:latin typeface="Calibri"/>
              <a:ea typeface="Calibri"/>
              <a:cs typeface="Calibri"/>
              <a:sym typeface="Calibri"/>
            </a:endParaRPr>
          </a:p>
        </p:txBody>
      </p:sp>
      <p:sp>
        <p:nvSpPr>
          <p:cNvPr id="705" name="Google Shape;705;p39"/>
          <p:cNvSpPr txBox="1"/>
          <p:nvPr/>
        </p:nvSpPr>
        <p:spPr>
          <a:xfrm>
            <a:off x="10606676"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10</a:t>
            </a:r>
            <a:endParaRPr sz="2700" b="0" i="0" u="none" strike="noStrike" cap="none">
              <a:solidFill>
                <a:srgbClr val="797F96"/>
              </a:solidFill>
              <a:latin typeface="Calibri"/>
              <a:ea typeface="Calibri"/>
              <a:cs typeface="Calibri"/>
              <a:sym typeface="Calibri"/>
            </a:endParaRPr>
          </a:p>
        </p:txBody>
      </p:sp>
      <p:sp>
        <p:nvSpPr>
          <p:cNvPr id="707" name="Google Shape;707;p39"/>
          <p:cNvSpPr txBox="1"/>
          <p:nvPr/>
        </p:nvSpPr>
        <p:spPr>
          <a:xfrm>
            <a:off x="97269" y="3520673"/>
            <a:ext cx="4498197" cy="120032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292A38"/>
              </a:buClr>
              <a:buSzPts val="2400"/>
              <a:buFont typeface="Calibri"/>
              <a:buNone/>
            </a:pPr>
            <a:r>
              <a:rPr lang="en-US" sz="2400" b="0" i="0" u="none" strike="noStrike" cap="none">
                <a:solidFill>
                  <a:srgbClr val="292A38"/>
                </a:solidFill>
                <a:latin typeface="Calibri"/>
                <a:ea typeface="Calibri"/>
                <a:cs typeface="Calibri"/>
                <a:sym typeface="Calibri"/>
              </a:rPr>
              <a:t>When I talk to people, I need </a:t>
            </a:r>
            <a:endParaRPr/>
          </a:p>
          <a:p>
            <a:pPr marL="0" marR="0" lvl="0" indent="0" algn="r" rtl="0">
              <a:lnSpc>
                <a:spcPct val="100000"/>
              </a:lnSpc>
              <a:spcBef>
                <a:spcPts val="0"/>
              </a:spcBef>
              <a:spcAft>
                <a:spcPts val="0"/>
              </a:spcAft>
              <a:buClr>
                <a:srgbClr val="292A38"/>
              </a:buClr>
              <a:buSzPts val="2400"/>
              <a:buFont typeface="Calibri"/>
              <a:buNone/>
            </a:pPr>
            <a:r>
              <a:rPr lang="en-US" sz="2400" b="0" i="0" u="none" strike="noStrike" cap="none">
                <a:solidFill>
                  <a:srgbClr val="292A38"/>
                </a:solidFill>
                <a:latin typeface="Calibri"/>
                <a:ea typeface="Calibri"/>
                <a:cs typeface="Calibri"/>
                <a:sym typeface="Calibri"/>
              </a:rPr>
              <a:t>to </a:t>
            </a:r>
            <a:r>
              <a:rPr lang="en-US" sz="2400" b="1" i="0" u="none" strike="noStrike" cap="none">
                <a:solidFill>
                  <a:srgbClr val="292A38"/>
                </a:solidFill>
                <a:latin typeface="Calibri"/>
                <a:ea typeface="Calibri"/>
                <a:cs typeface="Calibri"/>
                <a:sym typeface="Calibri"/>
              </a:rPr>
              <a:t>feel a connection </a:t>
            </a:r>
            <a:r>
              <a:rPr lang="en-US" sz="2400" b="0" i="0" u="none" strike="noStrike" cap="none">
                <a:solidFill>
                  <a:srgbClr val="292A38"/>
                </a:solidFill>
                <a:latin typeface="Calibri"/>
                <a:ea typeface="Calibri"/>
                <a:cs typeface="Calibri"/>
                <a:sym typeface="Calibri"/>
              </a:rPr>
              <a:t>by touching </a:t>
            </a:r>
            <a:endParaRPr/>
          </a:p>
          <a:p>
            <a:pPr marL="0" marR="0" lvl="0" indent="0" algn="r" rtl="0">
              <a:lnSpc>
                <a:spcPct val="100000"/>
              </a:lnSpc>
              <a:spcBef>
                <a:spcPts val="0"/>
              </a:spcBef>
              <a:spcAft>
                <a:spcPts val="0"/>
              </a:spcAft>
              <a:buClr>
                <a:srgbClr val="292A38"/>
              </a:buClr>
              <a:buSzPts val="2400"/>
              <a:buFont typeface="Calibri"/>
              <a:buNone/>
            </a:pPr>
            <a:r>
              <a:rPr lang="en-US" sz="2400" b="0" i="0" u="none" strike="noStrike" cap="none">
                <a:solidFill>
                  <a:srgbClr val="292A38"/>
                </a:solidFill>
                <a:latin typeface="Calibri"/>
                <a:ea typeface="Calibri"/>
                <a:cs typeface="Calibri"/>
                <a:sym typeface="Calibri"/>
              </a:rPr>
              <a:t>their arm or standing close.</a:t>
            </a:r>
            <a:endParaRPr sz="2400" b="0" i="0" u="none" strike="noStrike" cap="none">
              <a:solidFill>
                <a:srgbClr val="292A38"/>
              </a:solidFill>
              <a:latin typeface="Calibri"/>
              <a:ea typeface="Calibri"/>
              <a:cs typeface="Calibri"/>
              <a:sym typeface="Calibri"/>
            </a:endParaRPr>
          </a:p>
        </p:txBody>
      </p:sp>
      <p:sp>
        <p:nvSpPr>
          <p:cNvPr id="708" name="Google Shape;708;p39"/>
          <p:cNvSpPr txBox="1"/>
          <p:nvPr/>
        </p:nvSpPr>
        <p:spPr>
          <a:xfrm>
            <a:off x="8813097" y="3569469"/>
            <a:ext cx="413348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92A38"/>
              </a:buClr>
              <a:buSzPts val="2400"/>
              <a:buFont typeface="Calibri"/>
              <a:buNone/>
            </a:pPr>
            <a:r>
              <a:rPr lang="en-US" sz="2400" b="0" i="0" u="none" strike="noStrike" cap="none">
                <a:solidFill>
                  <a:srgbClr val="292A38"/>
                </a:solidFill>
                <a:latin typeface="Calibri"/>
                <a:ea typeface="Calibri"/>
                <a:cs typeface="Calibri"/>
                <a:sym typeface="Calibri"/>
              </a:rPr>
              <a:t>I need people to respect </a:t>
            </a:r>
            <a:endParaRPr/>
          </a:p>
          <a:p>
            <a:pPr marL="0" marR="0" lvl="0" indent="0" algn="l" rtl="0">
              <a:lnSpc>
                <a:spcPct val="100000"/>
              </a:lnSpc>
              <a:spcBef>
                <a:spcPts val="0"/>
              </a:spcBef>
              <a:spcAft>
                <a:spcPts val="0"/>
              </a:spcAft>
              <a:buClr>
                <a:srgbClr val="292A38"/>
              </a:buClr>
              <a:buSzPts val="2400"/>
              <a:buFont typeface="Calibri"/>
              <a:buNone/>
            </a:pPr>
            <a:r>
              <a:rPr lang="en-US" sz="2400" b="0" i="0" u="none" strike="noStrike" cap="none">
                <a:solidFill>
                  <a:srgbClr val="292A38"/>
                </a:solidFill>
                <a:latin typeface="Calibri"/>
                <a:ea typeface="Calibri"/>
                <a:cs typeface="Calibri"/>
                <a:sym typeface="Calibri"/>
              </a:rPr>
              <a:t>my </a:t>
            </a:r>
            <a:r>
              <a:rPr lang="en-US" sz="2400" b="1" i="0" u="none" strike="noStrike" cap="none">
                <a:solidFill>
                  <a:srgbClr val="292A38"/>
                </a:solidFill>
                <a:latin typeface="Calibri"/>
                <a:ea typeface="Calibri"/>
                <a:cs typeface="Calibri"/>
                <a:sym typeface="Calibri"/>
              </a:rPr>
              <a:t>personal space</a:t>
            </a:r>
            <a:r>
              <a:rPr lang="en-US" sz="2400" b="0" i="0" u="none" strike="noStrike" cap="none">
                <a:solidFill>
                  <a:srgbClr val="292A38"/>
                </a:solidFill>
                <a:latin typeface="Calibri"/>
                <a:ea typeface="Calibri"/>
                <a:cs typeface="Calibri"/>
                <a:sym typeface="Calibri"/>
              </a:rPr>
              <a:t>. </a:t>
            </a:r>
            <a:endParaRPr sz="2400" b="0" i="0" u="none" strike="noStrike" cap="none">
              <a:solidFill>
                <a:srgbClr val="292A38"/>
              </a:solidFill>
              <a:latin typeface="Calibri"/>
              <a:ea typeface="Calibri"/>
              <a:cs typeface="Calibri"/>
              <a:sym typeface="Calibri"/>
            </a:endParaRPr>
          </a:p>
        </p:txBody>
      </p:sp>
      <p:sp>
        <p:nvSpPr>
          <p:cNvPr id="29" name="Google Shape;674;p38">
            <a:extLst>
              <a:ext uri="{FF2B5EF4-FFF2-40B4-BE49-F238E27FC236}">
                <a16:creationId xmlns:a16="http://schemas.microsoft.com/office/drawing/2014/main" id="{26403808-ADDC-4F47-AF34-7F2C8135CFC0}"/>
              </a:ext>
            </a:extLst>
          </p:cNvPr>
          <p:cNvSpPr txBox="1"/>
          <p:nvPr/>
        </p:nvSpPr>
        <p:spPr>
          <a:xfrm>
            <a:off x="0" y="5937269"/>
            <a:ext cx="12192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dirty="0">
                <a:solidFill>
                  <a:srgbClr val="B02D15"/>
                </a:solidFill>
                <a:latin typeface="Calibri"/>
                <a:ea typeface="Calibri"/>
                <a:cs typeface="Calibri"/>
                <a:sym typeface="Calibri"/>
              </a:rPr>
              <a:t>Tell us in the chat.</a:t>
            </a:r>
            <a:endParaRPr sz="2800" b="0" i="0" u="none" strike="noStrike" cap="none" dirty="0">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a:extLst>
              <a:ext uri="{C183D7F6-B498-43B3-948B-1728B52AA6E4}">
                <adec:decorative xmlns:adec="http://schemas.microsoft.com/office/drawing/2017/decorative" val="1"/>
              </a:ext>
            </a:extLst>
          </p:cNvPr>
          <p:cNvSpPr/>
          <p:nvPr/>
        </p:nvSpPr>
        <p:spPr>
          <a:xfrm>
            <a:off x="3466531" y="2034427"/>
            <a:ext cx="7838363" cy="2789146"/>
          </a:xfrm>
          <a:prstGeom prst="roundRect">
            <a:avLst>
              <a:gd name="adj" fmla="val 16667"/>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4"/>
          <p:cNvSpPr txBox="1">
            <a:spLocks noGrp="1"/>
          </p:cNvSpPr>
          <p:nvPr>
            <p:ph type="title" idx="4294967295"/>
          </p:nvPr>
        </p:nvSpPr>
        <p:spPr>
          <a:xfrm>
            <a:off x="4130600" y="2319142"/>
            <a:ext cx="6510225" cy="65874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02D15"/>
              </a:buClr>
              <a:buSzPts val="4800"/>
              <a:buFont typeface="Calibri"/>
              <a:buNone/>
            </a:pPr>
            <a:r>
              <a:rPr lang="en-US" sz="4800"/>
              <a:t>Who are you?</a:t>
            </a:r>
            <a:endParaRPr sz="2800"/>
          </a:p>
        </p:txBody>
      </p:sp>
      <p:sp>
        <p:nvSpPr>
          <p:cNvPr id="144" name="Google Shape;144;p4"/>
          <p:cNvSpPr txBox="1"/>
          <p:nvPr/>
        </p:nvSpPr>
        <p:spPr>
          <a:xfrm>
            <a:off x="3757659" y="3148888"/>
            <a:ext cx="7256107"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a:solidFill>
                  <a:srgbClr val="B02D15"/>
                </a:solidFill>
                <a:latin typeface="Calibri"/>
                <a:ea typeface="Calibri"/>
                <a:cs typeface="Calibri"/>
                <a:sym typeface="Calibri"/>
              </a:rPr>
              <a:t>Introduce yourself in the chat.</a:t>
            </a:r>
            <a:endParaRPr/>
          </a:p>
          <a:p>
            <a:pPr marL="0" marR="0" lvl="0" indent="0" algn="ctr" rtl="0">
              <a:spcBef>
                <a:spcPts val="0"/>
              </a:spcBef>
              <a:spcAft>
                <a:spcPts val="0"/>
              </a:spcAft>
              <a:buNone/>
            </a:pPr>
            <a:r>
              <a:rPr lang="en-US" sz="2800" b="0" i="0" u="none" strike="noStrike" cap="none">
                <a:solidFill>
                  <a:srgbClr val="B02D15"/>
                </a:solidFill>
                <a:latin typeface="Calibri"/>
                <a:ea typeface="Calibri"/>
                <a:cs typeface="Calibri"/>
                <a:sym typeface="Calibri"/>
              </a:rPr>
              <a:t>For example: your title, company, how much experience you have with newcomer employees</a:t>
            </a:r>
            <a:endParaRPr sz="2800" b="0" i="0" u="none" strike="noStrike" cap="none">
              <a:solidFill>
                <a:srgbClr val="B02D15"/>
              </a:solidFill>
              <a:latin typeface="Calibri"/>
              <a:ea typeface="Calibri"/>
              <a:cs typeface="Calibri"/>
              <a:sym typeface="Calibri"/>
            </a:endParaRPr>
          </a:p>
        </p:txBody>
      </p:sp>
      <p:pic>
        <p:nvPicPr>
          <p:cNvPr id="145" name="Google Shape;145;p4">
            <a:extLst>
              <a:ext uri="{C183D7F6-B498-43B3-948B-1728B52AA6E4}">
                <adec:decorative xmlns:adec="http://schemas.microsoft.com/office/drawing/2017/decorative" val="1"/>
              </a:ext>
            </a:extLst>
          </p:cNvPr>
          <p:cNvPicPr preferRelativeResize="0"/>
          <p:nvPr/>
        </p:nvPicPr>
        <p:blipFill rotWithShape="1">
          <a:blip r:embed="rId4">
            <a:alphaModFix/>
          </a:blip>
          <a:srcRect l="2847" r="62374"/>
          <a:stretch/>
        </p:blipFill>
        <p:spPr>
          <a:xfrm>
            <a:off x="887105" y="1291779"/>
            <a:ext cx="2579427" cy="5566221"/>
          </a:xfrm>
          <a:prstGeom prst="rect">
            <a:avLst/>
          </a:prstGeom>
          <a:noFill/>
          <a:ln>
            <a:noFill/>
          </a:ln>
        </p:spPr>
      </p:pic>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41" name="Google Shape;741;p40"/>
          <p:cNvSpPr txBox="1"/>
          <p:nvPr/>
        </p:nvSpPr>
        <p:spPr>
          <a:xfrm>
            <a:off x="1519891" y="154547"/>
            <a:ext cx="9144000" cy="99417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B02D15"/>
              </a:buClr>
              <a:buSzPts val="3200"/>
              <a:buFont typeface="Arial"/>
              <a:buNone/>
            </a:pPr>
            <a:r>
              <a:rPr lang="en-US" sz="3200" b="1" i="0" u="none" strike="noStrike" cap="none" dirty="0">
                <a:solidFill>
                  <a:srgbClr val="B02D15"/>
                </a:solidFill>
                <a:latin typeface="Calibri"/>
                <a:ea typeface="Calibri"/>
                <a:cs typeface="Calibri"/>
                <a:sym typeface="Calibri"/>
              </a:rPr>
              <a:t>Communication Style</a:t>
            </a:r>
            <a:endParaRPr dirty="0"/>
          </a:p>
        </p:txBody>
      </p:sp>
      <p:sp>
        <p:nvSpPr>
          <p:cNvPr id="715" name="Google Shape;715;p40"/>
          <p:cNvSpPr txBox="1">
            <a:spLocks noGrp="1"/>
          </p:cNvSpPr>
          <p:nvPr>
            <p:ph type="title" idx="4294967295"/>
          </p:nvPr>
        </p:nvSpPr>
        <p:spPr>
          <a:xfrm>
            <a:off x="1674223" y="920731"/>
            <a:ext cx="9144000" cy="11691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02D15"/>
              </a:buClr>
              <a:buSzPts val="4800"/>
              <a:buFont typeface="Calibri"/>
              <a:buNone/>
            </a:pPr>
            <a:r>
              <a:rPr lang="en-US" sz="4800" b="1" i="0" u="none" strike="noStrike" cap="none">
                <a:solidFill>
                  <a:srgbClr val="B02D15"/>
                </a:solidFill>
                <a:latin typeface="Calibri"/>
                <a:ea typeface="Calibri"/>
                <a:cs typeface="Calibri"/>
                <a:sym typeface="Calibri"/>
              </a:rPr>
              <a:t>Where do you fit on this line?</a:t>
            </a:r>
            <a:endParaRPr/>
          </a:p>
        </p:txBody>
      </p:sp>
      <p:grpSp>
        <p:nvGrpSpPr>
          <p:cNvPr id="716" name="Google Shape;716;p40" descr="You see a line with notches on it.  Each notch has a number above from 1 to 10.&#10;At the low end (1) is the statement &quot;who I am depends on the group I belong to&quot;.  On the high end (10), is the statement &quot;who I am depends on my independent accomplishments&quot;"/>
          <p:cNvGrpSpPr/>
          <p:nvPr/>
        </p:nvGrpSpPr>
        <p:grpSpPr>
          <a:xfrm>
            <a:off x="1585324" y="3006501"/>
            <a:ext cx="9350357" cy="282031"/>
            <a:chOff x="3061540" y="2623336"/>
            <a:chExt cx="5767968" cy="206298"/>
          </a:xfrm>
        </p:grpSpPr>
        <p:cxnSp>
          <p:nvCxnSpPr>
            <p:cNvPr id="717" name="Google Shape;717;p40"/>
            <p:cNvCxnSpPr/>
            <p:nvPr/>
          </p:nvCxnSpPr>
          <p:spPr>
            <a:xfrm>
              <a:off x="3061540" y="2726485"/>
              <a:ext cx="5754030" cy="0"/>
            </a:xfrm>
            <a:prstGeom prst="straightConnector1">
              <a:avLst/>
            </a:prstGeom>
            <a:noFill/>
            <a:ln w="57150" cap="flat" cmpd="sng">
              <a:solidFill>
                <a:srgbClr val="292A38"/>
              </a:solidFill>
              <a:prstDash val="solid"/>
              <a:miter lim="800000"/>
              <a:headEnd type="none" w="sm" len="sm"/>
              <a:tailEnd type="none" w="sm" len="sm"/>
            </a:ln>
          </p:spPr>
        </p:cxnSp>
        <p:cxnSp>
          <p:nvCxnSpPr>
            <p:cNvPr id="718" name="Google Shape;718;p40"/>
            <p:cNvCxnSpPr/>
            <p:nvPr/>
          </p:nvCxnSpPr>
          <p:spPr>
            <a:xfrm rot="10800000">
              <a:off x="3072691"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719" name="Google Shape;719;p40"/>
            <p:cNvCxnSpPr/>
            <p:nvPr/>
          </p:nvCxnSpPr>
          <p:spPr>
            <a:xfrm rot="10800000">
              <a:off x="3712338"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720" name="Google Shape;720;p40"/>
            <p:cNvCxnSpPr/>
            <p:nvPr/>
          </p:nvCxnSpPr>
          <p:spPr>
            <a:xfrm rot="10800000">
              <a:off x="4991631"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721" name="Google Shape;721;p40"/>
            <p:cNvCxnSpPr/>
            <p:nvPr/>
          </p:nvCxnSpPr>
          <p:spPr>
            <a:xfrm rot="10800000">
              <a:off x="6270924"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722" name="Google Shape;722;p40"/>
            <p:cNvCxnSpPr/>
            <p:nvPr/>
          </p:nvCxnSpPr>
          <p:spPr>
            <a:xfrm rot="10800000">
              <a:off x="7550217"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723" name="Google Shape;723;p40"/>
            <p:cNvCxnSpPr/>
            <p:nvPr/>
          </p:nvCxnSpPr>
          <p:spPr>
            <a:xfrm rot="10800000">
              <a:off x="8829508"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724" name="Google Shape;724;p40"/>
            <p:cNvCxnSpPr/>
            <p:nvPr/>
          </p:nvCxnSpPr>
          <p:spPr>
            <a:xfrm rot="10800000">
              <a:off x="4351984"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725" name="Google Shape;725;p40"/>
            <p:cNvCxnSpPr/>
            <p:nvPr/>
          </p:nvCxnSpPr>
          <p:spPr>
            <a:xfrm rot="10800000">
              <a:off x="5631277"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726" name="Google Shape;726;p40"/>
            <p:cNvCxnSpPr/>
            <p:nvPr/>
          </p:nvCxnSpPr>
          <p:spPr>
            <a:xfrm rot="10800000">
              <a:off x="6910570" y="2623336"/>
              <a:ext cx="0" cy="206298"/>
            </a:xfrm>
            <a:prstGeom prst="straightConnector1">
              <a:avLst/>
            </a:prstGeom>
            <a:noFill/>
            <a:ln w="57150" cap="flat" cmpd="sng">
              <a:solidFill>
                <a:srgbClr val="292A38"/>
              </a:solidFill>
              <a:prstDash val="solid"/>
              <a:miter lim="800000"/>
              <a:headEnd type="none" w="sm" len="sm"/>
              <a:tailEnd type="none" w="sm" len="sm"/>
            </a:ln>
          </p:spPr>
        </p:cxnSp>
        <p:cxnSp>
          <p:nvCxnSpPr>
            <p:cNvPr id="727" name="Google Shape;727;p40"/>
            <p:cNvCxnSpPr/>
            <p:nvPr/>
          </p:nvCxnSpPr>
          <p:spPr>
            <a:xfrm rot="10800000">
              <a:off x="8189863" y="2623336"/>
              <a:ext cx="0" cy="206298"/>
            </a:xfrm>
            <a:prstGeom prst="straightConnector1">
              <a:avLst/>
            </a:prstGeom>
            <a:noFill/>
            <a:ln w="57150" cap="flat" cmpd="sng">
              <a:solidFill>
                <a:srgbClr val="292A38"/>
              </a:solidFill>
              <a:prstDash val="solid"/>
              <a:miter lim="800000"/>
              <a:headEnd type="none" w="sm" len="sm"/>
              <a:tailEnd type="none" w="sm" len="sm"/>
            </a:ln>
          </p:spPr>
        </p:cxnSp>
      </p:grpSp>
      <p:sp>
        <p:nvSpPr>
          <p:cNvPr id="728" name="Google Shape;728;p40"/>
          <p:cNvSpPr txBox="1"/>
          <p:nvPr/>
        </p:nvSpPr>
        <p:spPr>
          <a:xfrm>
            <a:off x="1313829"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1</a:t>
            </a:r>
            <a:endParaRPr sz="2700" b="0" i="0" u="none" strike="noStrike" cap="none">
              <a:solidFill>
                <a:srgbClr val="797F96"/>
              </a:solidFill>
              <a:latin typeface="Calibri"/>
              <a:ea typeface="Calibri"/>
              <a:cs typeface="Calibri"/>
              <a:sym typeface="Calibri"/>
            </a:endParaRPr>
          </a:p>
        </p:txBody>
      </p:sp>
      <p:sp>
        <p:nvSpPr>
          <p:cNvPr id="729" name="Google Shape;729;p40"/>
          <p:cNvSpPr txBox="1"/>
          <p:nvPr/>
        </p:nvSpPr>
        <p:spPr>
          <a:xfrm>
            <a:off x="2346368"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2</a:t>
            </a:r>
            <a:endParaRPr sz="2700" b="0" i="0" u="none" strike="noStrike" cap="none">
              <a:solidFill>
                <a:srgbClr val="797F96"/>
              </a:solidFill>
              <a:latin typeface="Calibri"/>
              <a:ea typeface="Calibri"/>
              <a:cs typeface="Calibri"/>
              <a:sym typeface="Calibri"/>
            </a:endParaRPr>
          </a:p>
        </p:txBody>
      </p:sp>
      <p:sp>
        <p:nvSpPr>
          <p:cNvPr id="730" name="Google Shape;730;p40"/>
          <p:cNvSpPr txBox="1"/>
          <p:nvPr/>
        </p:nvSpPr>
        <p:spPr>
          <a:xfrm>
            <a:off x="3378907"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3</a:t>
            </a:r>
            <a:endParaRPr sz="2700" b="0" i="0" u="none" strike="noStrike" cap="none">
              <a:solidFill>
                <a:srgbClr val="797F96"/>
              </a:solidFill>
              <a:latin typeface="Calibri"/>
              <a:ea typeface="Calibri"/>
              <a:cs typeface="Calibri"/>
              <a:sym typeface="Calibri"/>
            </a:endParaRPr>
          </a:p>
        </p:txBody>
      </p:sp>
      <p:sp>
        <p:nvSpPr>
          <p:cNvPr id="731" name="Google Shape;731;p40"/>
          <p:cNvSpPr txBox="1"/>
          <p:nvPr/>
        </p:nvSpPr>
        <p:spPr>
          <a:xfrm>
            <a:off x="4411446"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4</a:t>
            </a:r>
            <a:endParaRPr sz="2700" b="0" i="0" u="none" strike="noStrike" cap="none">
              <a:solidFill>
                <a:srgbClr val="797F96"/>
              </a:solidFill>
              <a:latin typeface="Calibri"/>
              <a:ea typeface="Calibri"/>
              <a:cs typeface="Calibri"/>
              <a:sym typeface="Calibri"/>
            </a:endParaRPr>
          </a:p>
        </p:txBody>
      </p:sp>
      <p:sp>
        <p:nvSpPr>
          <p:cNvPr id="732" name="Google Shape;732;p40"/>
          <p:cNvSpPr txBox="1"/>
          <p:nvPr/>
        </p:nvSpPr>
        <p:spPr>
          <a:xfrm>
            <a:off x="5443985"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5</a:t>
            </a:r>
            <a:endParaRPr sz="2700" b="0" i="0" u="none" strike="noStrike" cap="none">
              <a:solidFill>
                <a:srgbClr val="797F96"/>
              </a:solidFill>
              <a:latin typeface="Calibri"/>
              <a:ea typeface="Calibri"/>
              <a:cs typeface="Calibri"/>
              <a:sym typeface="Calibri"/>
            </a:endParaRPr>
          </a:p>
        </p:txBody>
      </p:sp>
      <p:sp>
        <p:nvSpPr>
          <p:cNvPr id="733" name="Google Shape;733;p40"/>
          <p:cNvSpPr txBox="1"/>
          <p:nvPr/>
        </p:nvSpPr>
        <p:spPr>
          <a:xfrm>
            <a:off x="6476524"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6</a:t>
            </a:r>
            <a:endParaRPr sz="2700" b="0" i="0" u="none" strike="noStrike" cap="none">
              <a:solidFill>
                <a:srgbClr val="797F96"/>
              </a:solidFill>
              <a:latin typeface="Calibri"/>
              <a:ea typeface="Calibri"/>
              <a:cs typeface="Calibri"/>
              <a:sym typeface="Calibri"/>
            </a:endParaRPr>
          </a:p>
        </p:txBody>
      </p:sp>
      <p:sp>
        <p:nvSpPr>
          <p:cNvPr id="734" name="Google Shape;734;p40"/>
          <p:cNvSpPr txBox="1"/>
          <p:nvPr/>
        </p:nvSpPr>
        <p:spPr>
          <a:xfrm>
            <a:off x="7509063"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7</a:t>
            </a:r>
            <a:endParaRPr sz="2700" b="0" i="0" u="none" strike="noStrike" cap="none">
              <a:solidFill>
                <a:srgbClr val="797F96"/>
              </a:solidFill>
              <a:latin typeface="Calibri"/>
              <a:ea typeface="Calibri"/>
              <a:cs typeface="Calibri"/>
              <a:sym typeface="Calibri"/>
            </a:endParaRPr>
          </a:p>
        </p:txBody>
      </p:sp>
      <p:sp>
        <p:nvSpPr>
          <p:cNvPr id="735" name="Google Shape;735;p40"/>
          <p:cNvSpPr txBox="1"/>
          <p:nvPr/>
        </p:nvSpPr>
        <p:spPr>
          <a:xfrm>
            <a:off x="8541602"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8</a:t>
            </a:r>
            <a:endParaRPr sz="2700" b="0" i="0" u="none" strike="noStrike" cap="none">
              <a:solidFill>
                <a:srgbClr val="797F96"/>
              </a:solidFill>
              <a:latin typeface="Calibri"/>
              <a:ea typeface="Calibri"/>
              <a:cs typeface="Calibri"/>
              <a:sym typeface="Calibri"/>
            </a:endParaRPr>
          </a:p>
        </p:txBody>
      </p:sp>
      <p:sp>
        <p:nvSpPr>
          <p:cNvPr id="736" name="Google Shape;736;p40"/>
          <p:cNvSpPr txBox="1"/>
          <p:nvPr/>
        </p:nvSpPr>
        <p:spPr>
          <a:xfrm>
            <a:off x="9574141"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9</a:t>
            </a:r>
            <a:endParaRPr sz="2700" b="0" i="0" u="none" strike="noStrike" cap="none">
              <a:solidFill>
                <a:srgbClr val="797F96"/>
              </a:solidFill>
              <a:latin typeface="Calibri"/>
              <a:ea typeface="Calibri"/>
              <a:cs typeface="Calibri"/>
              <a:sym typeface="Calibri"/>
            </a:endParaRPr>
          </a:p>
        </p:txBody>
      </p:sp>
      <p:sp>
        <p:nvSpPr>
          <p:cNvPr id="737" name="Google Shape;737;p40"/>
          <p:cNvSpPr txBox="1"/>
          <p:nvPr/>
        </p:nvSpPr>
        <p:spPr>
          <a:xfrm>
            <a:off x="10606676" y="2307636"/>
            <a:ext cx="54299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97F96"/>
              </a:buClr>
              <a:buSzPts val="2700"/>
              <a:buFont typeface="Calibri"/>
              <a:buNone/>
            </a:pPr>
            <a:r>
              <a:rPr lang="en-US" sz="2700" b="0" i="0" u="none" strike="noStrike" cap="none">
                <a:solidFill>
                  <a:srgbClr val="797F96"/>
                </a:solidFill>
                <a:latin typeface="Calibri"/>
                <a:ea typeface="Calibri"/>
                <a:cs typeface="Calibri"/>
                <a:sym typeface="Calibri"/>
              </a:rPr>
              <a:t>10</a:t>
            </a:r>
            <a:endParaRPr sz="2700" b="0" i="0" u="none" strike="noStrike" cap="none">
              <a:solidFill>
                <a:srgbClr val="797F96"/>
              </a:solidFill>
              <a:latin typeface="Calibri"/>
              <a:ea typeface="Calibri"/>
              <a:cs typeface="Calibri"/>
              <a:sym typeface="Calibri"/>
            </a:endParaRPr>
          </a:p>
        </p:txBody>
      </p:sp>
      <p:sp>
        <p:nvSpPr>
          <p:cNvPr id="739" name="Google Shape;739;p40"/>
          <p:cNvSpPr txBox="1"/>
          <p:nvPr/>
        </p:nvSpPr>
        <p:spPr>
          <a:xfrm>
            <a:off x="97269" y="3520673"/>
            <a:ext cx="4498197"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I prefer to be </a:t>
            </a:r>
            <a:r>
              <a:rPr lang="en-US" sz="2400" b="1" i="0" u="none" strike="noStrike" cap="none" dirty="0">
                <a:solidFill>
                  <a:srgbClr val="000000"/>
                </a:solidFill>
                <a:latin typeface="Calibri"/>
                <a:ea typeface="Calibri"/>
                <a:cs typeface="Calibri"/>
                <a:sym typeface="Calibri"/>
              </a:rPr>
              <a:t>direct</a:t>
            </a:r>
            <a:r>
              <a:rPr lang="en-US" sz="2400" b="0" i="0" u="none" strike="noStrike" cap="none" dirty="0">
                <a:solidFill>
                  <a:srgbClr val="000000"/>
                </a:solidFill>
                <a:latin typeface="Calibri"/>
                <a:ea typeface="Calibri"/>
                <a:cs typeface="Calibri"/>
                <a:sym typeface="Calibri"/>
              </a:rPr>
              <a:t> in my communication.  It’s important to express clearly and precisely what you mean.</a:t>
            </a:r>
            <a:endParaRPr dirty="0"/>
          </a:p>
        </p:txBody>
      </p:sp>
      <p:sp>
        <p:nvSpPr>
          <p:cNvPr id="740" name="Google Shape;740;p40"/>
          <p:cNvSpPr txBox="1"/>
          <p:nvPr/>
        </p:nvSpPr>
        <p:spPr>
          <a:xfrm>
            <a:off x="8052053" y="3569469"/>
            <a:ext cx="4034461" cy="267761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I prefer to be </a:t>
            </a:r>
            <a:r>
              <a:rPr lang="en-US" sz="2400" b="1" i="0" u="none" strike="noStrike" cap="none" dirty="0">
                <a:solidFill>
                  <a:srgbClr val="000000"/>
                </a:solidFill>
                <a:latin typeface="Calibri"/>
                <a:ea typeface="Calibri"/>
                <a:cs typeface="Calibri"/>
                <a:sym typeface="Calibri"/>
              </a:rPr>
              <a:t>indirect </a:t>
            </a:r>
            <a:r>
              <a:rPr lang="en-US" sz="2400" b="0" i="0" u="none" strike="noStrike" cap="none" dirty="0">
                <a:solidFill>
                  <a:srgbClr val="000000"/>
                </a:solidFill>
                <a:latin typeface="Calibri"/>
                <a:ea typeface="Calibri"/>
                <a:cs typeface="Calibri"/>
                <a:sym typeface="Calibri"/>
              </a:rPr>
              <a:t>in my communication.  Harmony with my co-workers is the most important.  I will express my disagreement with non-verbal cues to not confront the other.</a:t>
            </a:r>
            <a:endParaRPr dirty="0"/>
          </a:p>
        </p:txBody>
      </p:sp>
      <p:sp>
        <p:nvSpPr>
          <p:cNvPr id="29" name="Google Shape;674;p38">
            <a:extLst>
              <a:ext uri="{FF2B5EF4-FFF2-40B4-BE49-F238E27FC236}">
                <a16:creationId xmlns:a16="http://schemas.microsoft.com/office/drawing/2014/main" id="{02AF8FA4-5F38-475C-A6BF-BC08B7056689}"/>
              </a:ext>
            </a:extLst>
          </p:cNvPr>
          <p:cNvSpPr txBox="1"/>
          <p:nvPr/>
        </p:nvSpPr>
        <p:spPr>
          <a:xfrm>
            <a:off x="0" y="5937269"/>
            <a:ext cx="12192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dirty="0">
                <a:solidFill>
                  <a:srgbClr val="B02D15"/>
                </a:solidFill>
                <a:latin typeface="Calibri"/>
                <a:ea typeface="Calibri"/>
                <a:cs typeface="Calibri"/>
                <a:sym typeface="Calibri"/>
              </a:rPr>
              <a:t>Tell us in the chat.</a:t>
            </a:r>
            <a:endParaRPr sz="2800" b="0" i="0" u="none" strike="noStrike" cap="none" dirty="0">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41"/>
          <p:cNvSpPr txBox="1">
            <a:spLocks noGrp="1"/>
          </p:cNvSpPr>
          <p:nvPr>
            <p:ph type="title" idx="4294967295"/>
          </p:nvPr>
        </p:nvSpPr>
        <p:spPr>
          <a:xfrm>
            <a:off x="3355016" y="779048"/>
            <a:ext cx="6020324" cy="1347471"/>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02D15"/>
              </a:buClr>
              <a:buSzPts val="4400"/>
              <a:buFont typeface="Calibri"/>
              <a:buNone/>
            </a:pPr>
            <a:r>
              <a:rPr lang="en-US" sz="4400" b="1" i="0" u="none" strike="noStrike" cap="none">
                <a:solidFill>
                  <a:srgbClr val="B02D15"/>
                </a:solidFill>
                <a:latin typeface="Calibri"/>
                <a:ea typeface="Calibri"/>
                <a:cs typeface="Calibri"/>
                <a:sym typeface="Calibri"/>
              </a:rPr>
              <a:t>There are lots of ways how people are different</a:t>
            </a:r>
            <a:endParaRPr/>
          </a:p>
        </p:txBody>
      </p:sp>
      <p:cxnSp>
        <p:nvCxnSpPr>
          <p:cNvPr id="748" name="Google Shape;748;p41">
            <a:extLst>
              <a:ext uri="{C183D7F6-B498-43B3-948B-1728B52AA6E4}">
                <adec:decorative xmlns:adec="http://schemas.microsoft.com/office/drawing/2017/decorative" val="1"/>
              </a:ext>
            </a:extLst>
          </p:cNvPr>
          <p:cNvCxnSpPr/>
          <p:nvPr/>
        </p:nvCxnSpPr>
        <p:spPr>
          <a:xfrm>
            <a:off x="5327447" y="2849255"/>
            <a:ext cx="1873405" cy="0"/>
          </a:xfrm>
          <a:prstGeom prst="straightConnector1">
            <a:avLst/>
          </a:prstGeom>
          <a:noFill/>
          <a:ln w="76200" cap="flat" cmpd="sng">
            <a:solidFill>
              <a:srgbClr val="E3E4E5"/>
            </a:solidFill>
            <a:prstDash val="solid"/>
            <a:miter lim="800000"/>
            <a:headEnd type="triangle" w="med" len="med"/>
            <a:tailEnd type="triangle" w="med" len="med"/>
          </a:ln>
        </p:spPr>
      </p:cxnSp>
      <p:cxnSp>
        <p:nvCxnSpPr>
          <p:cNvPr id="749" name="Google Shape;749;p41">
            <a:extLst>
              <a:ext uri="{C183D7F6-B498-43B3-948B-1728B52AA6E4}">
                <adec:decorative xmlns:adec="http://schemas.microsoft.com/office/drawing/2017/decorative" val="1"/>
              </a:ext>
            </a:extLst>
          </p:cNvPr>
          <p:cNvCxnSpPr/>
          <p:nvPr/>
        </p:nvCxnSpPr>
        <p:spPr>
          <a:xfrm>
            <a:off x="5327447" y="3571992"/>
            <a:ext cx="1873405" cy="0"/>
          </a:xfrm>
          <a:prstGeom prst="straightConnector1">
            <a:avLst/>
          </a:prstGeom>
          <a:noFill/>
          <a:ln w="76200" cap="flat" cmpd="sng">
            <a:solidFill>
              <a:srgbClr val="E3E4E5"/>
            </a:solidFill>
            <a:prstDash val="solid"/>
            <a:miter lim="800000"/>
            <a:headEnd type="triangle" w="med" len="med"/>
            <a:tailEnd type="triangle" w="med" len="med"/>
          </a:ln>
        </p:spPr>
      </p:cxnSp>
      <p:cxnSp>
        <p:nvCxnSpPr>
          <p:cNvPr id="750" name="Google Shape;750;p41">
            <a:extLst>
              <a:ext uri="{C183D7F6-B498-43B3-948B-1728B52AA6E4}">
                <adec:decorative xmlns:adec="http://schemas.microsoft.com/office/drawing/2017/decorative" val="1"/>
              </a:ext>
            </a:extLst>
          </p:cNvPr>
          <p:cNvCxnSpPr/>
          <p:nvPr/>
        </p:nvCxnSpPr>
        <p:spPr>
          <a:xfrm>
            <a:off x="5327447" y="4294729"/>
            <a:ext cx="1873405" cy="0"/>
          </a:xfrm>
          <a:prstGeom prst="straightConnector1">
            <a:avLst/>
          </a:prstGeom>
          <a:noFill/>
          <a:ln w="76200" cap="flat" cmpd="sng">
            <a:solidFill>
              <a:srgbClr val="E3E4E5"/>
            </a:solidFill>
            <a:prstDash val="solid"/>
            <a:miter lim="800000"/>
            <a:headEnd type="triangle" w="med" len="med"/>
            <a:tailEnd type="triangle" w="med" len="med"/>
          </a:ln>
        </p:spPr>
      </p:cxnSp>
      <p:sp>
        <p:nvSpPr>
          <p:cNvPr id="751" name="Google Shape;751;p41"/>
          <p:cNvSpPr txBox="1"/>
          <p:nvPr/>
        </p:nvSpPr>
        <p:spPr>
          <a:xfrm>
            <a:off x="1235243" y="2591714"/>
            <a:ext cx="3916572" cy="332398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292A38"/>
              </a:buClr>
              <a:buSzPts val="2400"/>
              <a:buFont typeface="Calibri"/>
              <a:buNone/>
            </a:pPr>
            <a:r>
              <a:rPr lang="en-US" sz="2400" b="1" i="0" u="none" strike="noStrike" cap="none">
                <a:solidFill>
                  <a:srgbClr val="292A38"/>
                </a:solidFill>
                <a:latin typeface="Calibri"/>
                <a:ea typeface="Calibri"/>
                <a:cs typeface="Calibri"/>
                <a:sym typeface="Calibri"/>
              </a:rPr>
              <a:t>Hierarchical</a:t>
            </a:r>
            <a:endParaRPr/>
          </a:p>
          <a:p>
            <a:pPr marL="0" marR="0" lvl="0" indent="0" algn="r" rtl="0">
              <a:lnSpc>
                <a:spcPct val="100000"/>
              </a:lnSpc>
              <a:spcBef>
                <a:spcPts val="2700"/>
              </a:spcBef>
              <a:spcAft>
                <a:spcPts val="0"/>
              </a:spcAft>
              <a:buClr>
                <a:srgbClr val="292A38"/>
              </a:buClr>
              <a:buSzPts val="2400"/>
              <a:buFont typeface="Calibri"/>
              <a:buNone/>
            </a:pPr>
            <a:r>
              <a:rPr lang="en-US" sz="2400" b="1" i="0" u="none" strike="noStrike" cap="none">
                <a:solidFill>
                  <a:srgbClr val="292A38"/>
                </a:solidFill>
                <a:latin typeface="Calibri"/>
                <a:ea typeface="Calibri"/>
                <a:cs typeface="Calibri"/>
                <a:sym typeface="Calibri"/>
              </a:rPr>
              <a:t>Collectivism</a:t>
            </a:r>
            <a:endParaRPr/>
          </a:p>
          <a:p>
            <a:pPr marL="0" marR="0" lvl="0" indent="0" algn="r" rtl="0">
              <a:lnSpc>
                <a:spcPct val="100000"/>
              </a:lnSpc>
              <a:spcBef>
                <a:spcPts val="2700"/>
              </a:spcBef>
              <a:spcAft>
                <a:spcPts val="0"/>
              </a:spcAft>
              <a:buClr>
                <a:srgbClr val="292A38"/>
              </a:buClr>
              <a:buSzPts val="2400"/>
              <a:buFont typeface="Calibri"/>
              <a:buNone/>
            </a:pPr>
            <a:r>
              <a:rPr lang="en-US" sz="2400" b="1" i="0" u="none" strike="noStrike" cap="none">
                <a:solidFill>
                  <a:srgbClr val="292A38"/>
                </a:solidFill>
                <a:latin typeface="Calibri"/>
                <a:ea typeface="Calibri"/>
                <a:cs typeface="Calibri"/>
                <a:sym typeface="Calibri"/>
              </a:rPr>
              <a:t>Time is Fluid</a:t>
            </a:r>
            <a:endParaRPr/>
          </a:p>
          <a:p>
            <a:pPr marL="0" marR="0" lvl="0" indent="0" algn="r" rtl="0">
              <a:lnSpc>
                <a:spcPct val="100000"/>
              </a:lnSpc>
              <a:spcBef>
                <a:spcPts val="2700"/>
              </a:spcBef>
              <a:spcAft>
                <a:spcPts val="0"/>
              </a:spcAft>
              <a:buClr>
                <a:srgbClr val="292A38"/>
              </a:buClr>
              <a:buSzPts val="2400"/>
              <a:buFont typeface="Calibri"/>
              <a:buNone/>
            </a:pPr>
            <a:r>
              <a:rPr lang="en-US" sz="2400" b="1" i="0" u="none" strike="noStrike" cap="none">
                <a:solidFill>
                  <a:srgbClr val="292A38"/>
                </a:solidFill>
                <a:latin typeface="Calibri"/>
                <a:ea typeface="Calibri"/>
                <a:cs typeface="Calibri"/>
                <a:sym typeface="Calibri"/>
              </a:rPr>
              <a:t>Little personal space</a:t>
            </a:r>
            <a:endParaRPr/>
          </a:p>
          <a:p>
            <a:pPr marL="0" marR="0" lvl="0" indent="0" algn="r" rtl="0">
              <a:lnSpc>
                <a:spcPct val="100000"/>
              </a:lnSpc>
              <a:spcBef>
                <a:spcPts val="2700"/>
              </a:spcBef>
              <a:spcAft>
                <a:spcPts val="0"/>
              </a:spcAft>
              <a:buClr>
                <a:srgbClr val="292A38"/>
              </a:buClr>
              <a:buSzPts val="2400"/>
              <a:buFont typeface="Calibri"/>
              <a:buNone/>
            </a:pPr>
            <a:r>
              <a:rPr lang="en-US" sz="2400" b="1" i="0" u="none" strike="noStrike" cap="none">
                <a:solidFill>
                  <a:srgbClr val="292A38"/>
                </a:solidFill>
                <a:latin typeface="Calibri"/>
                <a:ea typeface="Calibri"/>
                <a:cs typeface="Calibri"/>
                <a:sym typeface="Calibri"/>
              </a:rPr>
              <a:t>Indirect communication</a:t>
            </a:r>
            <a:endParaRPr/>
          </a:p>
        </p:txBody>
      </p:sp>
      <p:sp>
        <p:nvSpPr>
          <p:cNvPr id="752" name="Google Shape;752;p41"/>
          <p:cNvSpPr txBox="1"/>
          <p:nvPr/>
        </p:nvSpPr>
        <p:spPr>
          <a:xfrm>
            <a:off x="7376485" y="2591714"/>
            <a:ext cx="3580273" cy="33239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92A38"/>
              </a:buClr>
              <a:buSzPts val="2400"/>
              <a:buFont typeface="Calibri"/>
              <a:buNone/>
            </a:pPr>
            <a:r>
              <a:rPr lang="en-US" sz="2400" b="1" i="0" u="none" strike="noStrike" cap="none">
                <a:solidFill>
                  <a:srgbClr val="292A38"/>
                </a:solidFill>
                <a:latin typeface="Calibri"/>
                <a:ea typeface="Calibri"/>
                <a:cs typeface="Calibri"/>
                <a:sym typeface="Calibri"/>
              </a:rPr>
              <a:t>Egalitarian</a:t>
            </a:r>
            <a:endParaRPr/>
          </a:p>
          <a:p>
            <a:pPr marL="0" marR="0" lvl="0" indent="0" algn="l" rtl="0">
              <a:lnSpc>
                <a:spcPct val="100000"/>
              </a:lnSpc>
              <a:spcBef>
                <a:spcPts val="2700"/>
              </a:spcBef>
              <a:spcAft>
                <a:spcPts val="0"/>
              </a:spcAft>
              <a:buClr>
                <a:srgbClr val="292A38"/>
              </a:buClr>
              <a:buSzPts val="2400"/>
              <a:buFont typeface="Calibri"/>
              <a:buNone/>
            </a:pPr>
            <a:r>
              <a:rPr lang="en-US" sz="2400" b="1" i="0" u="none" strike="noStrike" cap="none">
                <a:solidFill>
                  <a:srgbClr val="292A38"/>
                </a:solidFill>
                <a:latin typeface="Calibri"/>
                <a:ea typeface="Calibri"/>
                <a:cs typeface="Calibri"/>
                <a:sym typeface="Calibri"/>
              </a:rPr>
              <a:t>Individualist</a:t>
            </a:r>
            <a:endParaRPr/>
          </a:p>
          <a:p>
            <a:pPr marL="0" marR="0" lvl="0" indent="0" algn="l" rtl="0">
              <a:lnSpc>
                <a:spcPct val="100000"/>
              </a:lnSpc>
              <a:spcBef>
                <a:spcPts val="2700"/>
              </a:spcBef>
              <a:spcAft>
                <a:spcPts val="0"/>
              </a:spcAft>
              <a:buClr>
                <a:srgbClr val="292A38"/>
              </a:buClr>
              <a:buSzPts val="2400"/>
              <a:buFont typeface="Calibri"/>
              <a:buNone/>
            </a:pPr>
            <a:r>
              <a:rPr lang="en-US" sz="2400" b="1" i="0" u="none" strike="noStrike" cap="none">
                <a:solidFill>
                  <a:srgbClr val="292A38"/>
                </a:solidFill>
                <a:latin typeface="Calibri"/>
                <a:ea typeface="Calibri"/>
                <a:cs typeface="Calibri"/>
                <a:sym typeface="Calibri"/>
              </a:rPr>
              <a:t>Time is Money</a:t>
            </a:r>
            <a:endParaRPr/>
          </a:p>
          <a:p>
            <a:pPr marL="0" marR="0" lvl="0" indent="0" algn="l" rtl="0">
              <a:lnSpc>
                <a:spcPct val="100000"/>
              </a:lnSpc>
              <a:spcBef>
                <a:spcPts val="2700"/>
              </a:spcBef>
              <a:spcAft>
                <a:spcPts val="0"/>
              </a:spcAft>
              <a:buClr>
                <a:srgbClr val="292A38"/>
              </a:buClr>
              <a:buSzPts val="2400"/>
              <a:buFont typeface="Calibri"/>
              <a:buNone/>
            </a:pPr>
            <a:r>
              <a:rPr lang="en-US" sz="2400" b="1" i="0" u="none" strike="noStrike" cap="none">
                <a:solidFill>
                  <a:srgbClr val="292A38"/>
                </a:solidFill>
                <a:latin typeface="Calibri"/>
                <a:ea typeface="Calibri"/>
                <a:cs typeface="Calibri"/>
                <a:sym typeface="Calibri"/>
              </a:rPr>
              <a:t>Ample personal space</a:t>
            </a:r>
            <a:endParaRPr/>
          </a:p>
          <a:p>
            <a:pPr marL="0" marR="0" lvl="0" indent="0" algn="l" rtl="0">
              <a:lnSpc>
                <a:spcPct val="100000"/>
              </a:lnSpc>
              <a:spcBef>
                <a:spcPts val="2700"/>
              </a:spcBef>
              <a:spcAft>
                <a:spcPts val="0"/>
              </a:spcAft>
              <a:buClr>
                <a:srgbClr val="292A38"/>
              </a:buClr>
              <a:buSzPts val="2400"/>
              <a:buFont typeface="Calibri"/>
              <a:buNone/>
            </a:pPr>
            <a:r>
              <a:rPr lang="en-US" sz="2400" b="1" i="0" u="none" strike="noStrike" cap="none">
                <a:solidFill>
                  <a:srgbClr val="292A38"/>
                </a:solidFill>
                <a:latin typeface="Calibri"/>
                <a:ea typeface="Calibri"/>
                <a:cs typeface="Calibri"/>
                <a:sym typeface="Calibri"/>
              </a:rPr>
              <a:t>Direct communication</a:t>
            </a:r>
            <a:endParaRPr/>
          </a:p>
        </p:txBody>
      </p:sp>
      <p:cxnSp>
        <p:nvCxnSpPr>
          <p:cNvPr id="753" name="Google Shape;753;p41">
            <a:extLst>
              <a:ext uri="{C183D7F6-B498-43B3-948B-1728B52AA6E4}">
                <adec:decorative xmlns:adec="http://schemas.microsoft.com/office/drawing/2017/decorative" val="1"/>
              </a:ext>
            </a:extLst>
          </p:cNvPr>
          <p:cNvCxnSpPr/>
          <p:nvPr/>
        </p:nvCxnSpPr>
        <p:spPr>
          <a:xfrm>
            <a:off x="5327447" y="5017466"/>
            <a:ext cx="1873405" cy="0"/>
          </a:xfrm>
          <a:prstGeom prst="straightConnector1">
            <a:avLst/>
          </a:prstGeom>
          <a:noFill/>
          <a:ln w="76200" cap="flat" cmpd="sng">
            <a:solidFill>
              <a:srgbClr val="E3E4E5"/>
            </a:solidFill>
            <a:prstDash val="solid"/>
            <a:miter lim="800000"/>
            <a:headEnd type="triangle" w="med" len="med"/>
            <a:tailEnd type="triangle" w="med" len="med"/>
          </a:ln>
        </p:spPr>
      </p:cxnSp>
      <p:cxnSp>
        <p:nvCxnSpPr>
          <p:cNvPr id="754" name="Google Shape;754;p41">
            <a:extLst>
              <a:ext uri="{C183D7F6-B498-43B3-948B-1728B52AA6E4}">
                <adec:decorative xmlns:adec="http://schemas.microsoft.com/office/drawing/2017/decorative" val="1"/>
              </a:ext>
            </a:extLst>
          </p:cNvPr>
          <p:cNvCxnSpPr/>
          <p:nvPr/>
        </p:nvCxnSpPr>
        <p:spPr>
          <a:xfrm>
            <a:off x="5327447" y="5740202"/>
            <a:ext cx="1873405" cy="0"/>
          </a:xfrm>
          <a:prstGeom prst="straightConnector1">
            <a:avLst/>
          </a:prstGeom>
          <a:noFill/>
          <a:ln w="76200" cap="flat" cmpd="sng">
            <a:solidFill>
              <a:srgbClr val="E3E4E5"/>
            </a:solidFill>
            <a:prstDash val="solid"/>
            <a:miter lim="800000"/>
            <a:headEnd type="triangle" w="med" len="med"/>
            <a:tailEnd type="triangle" w="med" len="med"/>
          </a:ln>
        </p:spPr>
      </p:cxn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42"/>
          <p:cNvSpPr txBox="1">
            <a:spLocks noGrp="1"/>
          </p:cNvSpPr>
          <p:nvPr>
            <p:ph type="title" idx="4294967295"/>
          </p:nvPr>
        </p:nvSpPr>
        <p:spPr>
          <a:xfrm>
            <a:off x="1524000" y="930022"/>
            <a:ext cx="9144000" cy="83340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02D15"/>
              </a:buClr>
              <a:buSzPts val="5400"/>
              <a:buFont typeface="Calibri"/>
              <a:buNone/>
            </a:pPr>
            <a:r>
              <a:rPr lang="en-US" sz="5400" b="1" i="0" u="none" strike="noStrike" cap="none">
                <a:solidFill>
                  <a:srgbClr val="B02D15"/>
                </a:solidFill>
                <a:latin typeface="Calibri"/>
                <a:ea typeface="Calibri"/>
                <a:cs typeface="Calibri"/>
                <a:sym typeface="Calibri"/>
              </a:rPr>
              <a:t>How does that affect my work?</a:t>
            </a:r>
            <a:endParaRPr/>
          </a:p>
        </p:txBody>
      </p:sp>
      <p:pic>
        <p:nvPicPr>
          <p:cNvPr id="761" name="Google Shape;761;p4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1763428"/>
            <a:ext cx="12192000" cy="4903269"/>
          </a:xfrm>
          <a:prstGeom prst="rect">
            <a:avLst/>
          </a:prstGeom>
          <a:noFill/>
          <a:ln>
            <a:noFill/>
          </a:ln>
        </p:spPr>
      </p:pic>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pic>
        <p:nvPicPr>
          <p:cNvPr id="767" name="Google Shape;767;p4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23605" y="229237"/>
            <a:ext cx="11144790" cy="5813106"/>
          </a:xfrm>
          <a:prstGeom prst="rect">
            <a:avLst/>
          </a:prstGeom>
          <a:noFill/>
          <a:ln>
            <a:noFill/>
          </a:ln>
        </p:spPr>
      </p:pic>
      <p:sp>
        <p:nvSpPr>
          <p:cNvPr id="768" name="Google Shape;768;p43"/>
          <p:cNvSpPr txBox="1">
            <a:spLocks noGrp="1"/>
          </p:cNvSpPr>
          <p:nvPr>
            <p:ph type="title" idx="4294967295"/>
          </p:nvPr>
        </p:nvSpPr>
        <p:spPr>
          <a:xfrm>
            <a:off x="3608512" y="819670"/>
            <a:ext cx="5073006" cy="1882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02D15"/>
              </a:buClr>
              <a:buSzPts val="6000"/>
              <a:buFont typeface="Calibri"/>
              <a:buNone/>
            </a:pPr>
            <a:r>
              <a:rPr lang="en-US" sz="6000" b="1" i="0" u="none" strike="noStrike" cap="none">
                <a:solidFill>
                  <a:srgbClr val="B02D15"/>
                </a:solidFill>
                <a:latin typeface="Calibri"/>
                <a:ea typeface="Calibri"/>
                <a:cs typeface="Calibri"/>
                <a:sym typeface="Calibri"/>
              </a:rPr>
              <a:t>How do we change?</a:t>
            </a:r>
            <a:endParaRPr/>
          </a:p>
        </p:txBody>
      </p:sp>
      <p:sp>
        <p:nvSpPr>
          <p:cNvPr id="769" name="Google Shape;769;p43"/>
          <p:cNvSpPr txBox="1"/>
          <p:nvPr/>
        </p:nvSpPr>
        <p:spPr>
          <a:xfrm>
            <a:off x="914400" y="3268911"/>
            <a:ext cx="1812758"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83C68"/>
              </a:buClr>
              <a:buSzPts val="2400"/>
              <a:buFont typeface="Calibri"/>
              <a:buNone/>
            </a:pPr>
            <a:r>
              <a:rPr lang="en-US" sz="2400" b="1" i="0" u="none" strike="noStrike" cap="none">
                <a:solidFill>
                  <a:srgbClr val="183C68"/>
                </a:solidFill>
                <a:latin typeface="Calibri"/>
                <a:ea typeface="Calibri"/>
                <a:cs typeface="Calibri"/>
                <a:sym typeface="Calibri"/>
              </a:rPr>
              <a:t>DENIAL</a:t>
            </a:r>
            <a:endParaRPr/>
          </a:p>
          <a:p>
            <a:pPr marL="0" marR="0" lvl="0" indent="0" algn="ctr" rtl="0">
              <a:lnSpc>
                <a:spcPct val="100000"/>
              </a:lnSpc>
              <a:spcBef>
                <a:spcPts val="0"/>
              </a:spcBef>
              <a:spcAft>
                <a:spcPts val="0"/>
              </a:spcAft>
              <a:buClr>
                <a:srgbClr val="183C68"/>
              </a:buClr>
              <a:buSzPts val="1600"/>
              <a:buFont typeface="Calibri"/>
              <a:buNone/>
            </a:pPr>
            <a:r>
              <a:rPr lang="en-US" sz="1600" b="1" i="0" u="none" strike="noStrike" cap="none">
                <a:solidFill>
                  <a:srgbClr val="183C68"/>
                </a:solidFill>
                <a:latin typeface="Calibri"/>
                <a:ea typeface="Calibri"/>
                <a:cs typeface="Calibri"/>
                <a:sym typeface="Calibri"/>
              </a:rPr>
              <a:t>We don’t see difference</a:t>
            </a:r>
            <a:endParaRPr sz="1600" b="0" i="0" u="none" strike="noStrike" cap="none">
              <a:solidFill>
                <a:srgbClr val="183C68"/>
              </a:solidFill>
              <a:latin typeface="Calibri"/>
              <a:ea typeface="Calibri"/>
              <a:cs typeface="Calibri"/>
              <a:sym typeface="Calibri"/>
            </a:endParaRPr>
          </a:p>
        </p:txBody>
      </p:sp>
      <p:sp>
        <p:nvSpPr>
          <p:cNvPr id="770" name="Google Shape;770;p43"/>
          <p:cNvSpPr txBox="1"/>
          <p:nvPr/>
        </p:nvSpPr>
        <p:spPr>
          <a:xfrm>
            <a:off x="2647117" y="4386362"/>
            <a:ext cx="2095897"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46017"/>
              </a:buClr>
              <a:buSzPts val="2400"/>
              <a:buFont typeface="Calibri"/>
              <a:buNone/>
            </a:pPr>
            <a:r>
              <a:rPr lang="en-US" sz="2400" b="1" i="0" u="none" strike="noStrike" cap="none" dirty="0">
                <a:solidFill>
                  <a:srgbClr val="646017"/>
                </a:solidFill>
                <a:latin typeface="Calibri"/>
                <a:ea typeface="Calibri"/>
                <a:cs typeface="Calibri"/>
                <a:sym typeface="Calibri"/>
              </a:rPr>
              <a:t>POLARIZATION</a:t>
            </a:r>
            <a:endParaRPr dirty="0"/>
          </a:p>
          <a:p>
            <a:pPr marL="0" marR="0" lvl="0" indent="0" algn="ctr" rtl="0">
              <a:lnSpc>
                <a:spcPct val="100000"/>
              </a:lnSpc>
              <a:spcBef>
                <a:spcPts val="0"/>
              </a:spcBef>
              <a:spcAft>
                <a:spcPts val="0"/>
              </a:spcAft>
              <a:buClr>
                <a:srgbClr val="646017"/>
              </a:buClr>
              <a:buSzPts val="1600"/>
              <a:buFont typeface="Calibri"/>
              <a:buNone/>
            </a:pPr>
            <a:r>
              <a:rPr lang="en-US" sz="1600" b="0" i="0" u="none" strike="noStrike" cap="none" dirty="0">
                <a:solidFill>
                  <a:srgbClr val="646017"/>
                </a:solidFill>
                <a:latin typeface="Calibri"/>
                <a:ea typeface="Calibri"/>
                <a:cs typeface="Calibri"/>
                <a:sym typeface="Calibri"/>
              </a:rPr>
              <a:t>We judge difference</a:t>
            </a:r>
            <a:endParaRPr sz="1600" b="0" i="0" u="none" strike="noStrike" cap="none" dirty="0">
              <a:solidFill>
                <a:srgbClr val="646017"/>
              </a:solidFill>
              <a:latin typeface="Calibri"/>
              <a:ea typeface="Calibri"/>
              <a:cs typeface="Calibri"/>
              <a:sym typeface="Calibri"/>
            </a:endParaRPr>
          </a:p>
        </p:txBody>
      </p:sp>
      <p:sp>
        <p:nvSpPr>
          <p:cNvPr id="771" name="Google Shape;771;p43"/>
          <p:cNvSpPr txBox="1"/>
          <p:nvPr/>
        </p:nvSpPr>
        <p:spPr>
          <a:xfrm>
            <a:off x="5034283" y="4812748"/>
            <a:ext cx="2221465"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10211"/>
              </a:buClr>
              <a:buSzPts val="2400"/>
              <a:buFont typeface="Calibri"/>
              <a:buNone/>
            </a:pPr>
            <a:r>
              <a:rPr lang="en-US" sz="2400" b="1" i="0" u="none" strike="noStrike" cap="none">
                <a:solidFill>
                  <a:srgbClr val="510211"/>
                </a:solidFill>
                <a:latin typeface="Calibri"/>
                <a:ea typeface="Calibri"/>
                <a:cs typeface="Calibri"/>
                <a:sym typeface="Calibri"/>
              </a:rPr>
              <a:t>MINIMIZATION</a:t>
            </a:r>
            <a:endParaRPr/>
          </a:p>
          <a:p>
            <a:pPr marL="0" marR="0" lvl="0" indent="0" algn="ctr" rtl="0">
              <a:lnSpc>
                <a:spcPct val="100000"/>
              </a:lnSpc>
              <a:spcBef>
                <a:spcPts val="0"/>
              </a:spcBef>
              <a:spcAft>
                <a:spcPts val="0"/>
              </a:spcAft>
              <a:buClr>
                <a:srgbClr val="510211"/>
              </a:buClr>
              <a:buSzPts val="1600"/>
              <a:buFont typeface="Calibri"/>
              <a:buNone/>
            </a:pPr>
            <a:r>
              <a:rPr lang="en-US" sz="1600" b="1" i="0" u="none" strike="noStrike" cap="none">
                <a:solidFill>
                  <a:srgbClr val="510211"/>
                </a:solidFill>
                <a:latin typeface="Calibri"/>
                <a:ea typeface="Calibri"/>
                <a:cs typeface="Calibri"/>
                <a:sym typeface="Calibri"/>
              </a:rPr>
              <a:t>We don’t value difference</a:t>
            </a:r>
            <a:endParaRPr sz="1600" b="0" i="0" u="none" strike="noStrike" cap="none">
              <a:solidFill>
                <a:srgbClr val="510211"/>
              </a:solidFill>
              <a:latin typeface="Calibri"/>
              <a:ea typeface="Calibri"/>
              <a:cs typeface="Calibri"/>
              <a:sym typeface="Calibri"/>
            </a:endParaRPr>
          </a:p>
        </p:txBody>
      </p:sp>
      <p:sp>
        <p:nvSpPr>
          <p:cNvPr id="772" name="Google Shape;772;p43"/>
          <p:cNvSpPr txBox="1"/>
          <p:nvPr/>
        </p:nvSpPr>
        <p:spPr>
          <a:xfrm>
            <a:off x="7557275" y="4155530"/>
            <a:ext cx="1987608"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61A03"/>
              </a:buClr>
              <a:buSzPts val="2400"/>
              <a:buFont typeface="Calibri"/>
              <a:buNone/>
            </a:pPr>
            <a:r>
              <a:rPr lang="en-US" sz="2400" b="1" i="0" u="none" strike="noStrike" cap="none">
                <a:solidFill>
                  <a:srgbClr val="961A03"/>
                </a:solidFill>
                <a:latin typeface="Calibri"/>
                <a:ea typeface="Calibri"/>
                <a:cs typeface="Calibri"/>
                <a:sym typeface="Calibri"/>
              </a:rPr>
              <a:t>ACCEPTANCE</a:t>
            </a:r>
            <a:endParaRPr/>
          </a:p>
          <a:p>
            <a:pPr marL="0" marR="0" lvl="0" indent="0" algn="ctr" rtl="0">
              <a:lnSpc>
                <a:spcPct val="100000"/>
              </a:lnSpc>
              <a:spcBef>
                <a:spcPts val="0"/>
              </a:spcBef>
              <a:spcAft>
                <a:spcPts val="0"/>
              </a:spcAft>
              <a:buClr>
                <a:srgbClr val="961A03"/>
              </a:buClr>
              <a:buSzPts val="1600"/>
              <a:buFont typeface="Calibri"/>
              <a:buNone/>
            </a:pPr>
            <a:r>
              <a:rPr lang="en-US" sz="1600" b="0" i="0" u="none" strike="noStrike" cap="none">
                <a:solidFill>
                  <a:srgbClr val="961A03"/>
                </a:solidFill>
                <a:latin typeface="Calibri"/>
                <a:ea typeface="Calibri"/>
                <a:cs typeface="Calibri"/>
                <a:sym typeface="Calibri"/>
              </a:rPr>
              <a:t>We understand difference deeply</a:t>
            </a:r>
            <a:endParaRPr sz="1600" b="0" i="0" u="none" strike="noStrike" cap="none">
              <a:solidFill>
                <a:srgbClr val="961A03"/>
              </a:solidFill>
              <a:latin typeface="Calibri"/>
              <a:ea typeface="Calibri"/>
              <a:cs typeface="Calibri"/>
              <a:sym typeface="Calibri"/>
            </a:endParaRPr>
          </a:p>
        </p:txBody>
      </p:sp>
      <p:sp>
        <p:nvSpPr>
          <p:cNvPr id="773" name="Google Shape;773;p43"/>
          <p:cNvSpPr txBox="1"/>
          <p:nvPr/>
        </p:nvSpPr>
        <p:spPr>
          <a:xfrm>
            <a:off x="9661240" y="2908079"/>
            <a:ext cx="1987608"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C950C"/>
              </a:buClr>
              <a:buSzPts val="2400"/>
              <a:buFont typeface="Calibri"/>
              <a:buNone/>
            </a:pPr>
            <a:r>
              <a:rPr lang="en-US" sz="2400" b="1" i="0" u="none" strike="noStrike" cap="none">
                <a:solidFill>
                  <a:srgbClr val="9C950C"/>
                </a:solidFill>
                <a:latin typeface="Calibri"/>
                <a:ea typeface="Calibri"/>
                <a:cs typeface="Calibri"/>
                <a:sym typeface="Calibri"/>
              </a:rPr>
              <a:t>ADAPTATION</a:t>
            </a:r>
            <a:endParaRPr/>
          </a:p>
          <a:p>
            <a:pPr marL="0" marR="0" lvl="0" indent="0" algn="ctr" rtl="0">
              <a:lnSpc>
                <a:spcPct val="100000"/>
              </a:lnSpc>
              <a:spcBef>
                <a:spcPts val="0"/>
              </a:spcBef>
              <a:spcAft>
                <a:spcPts val="0"/>
              </a:spcAft>
              <a:buClr>
                <a:srgbClr val="797409"/>
              </a:buClr>
              <a:buSzPts val="1600"/>
              <a:buFont typeface="Calibri"/>
              <a:buNone/>
            </a:pPr>
            <a:r>
              <a:rPr lang="en-US" sz="1600" b="0" i="0" u="none" strike="noStrike" cap="none">
                <a:solidFill>
                  <a:srgbClr val="797409"/>
                </a:solidFill>
                <a:latin typeface="Calibri"/>
                <a:ea typeface="Calibri"/>
                <a:cs typeface="Calibri"/>
                <a:sym typeface="Calibri"/>
              </a:rPr>
              <a:t>We bridge differences</a:t>
            </a:r>
            <a:endParaRPr sz="1600" b="0" i="0" u="none" strike="noStrike" cap="none">
              <a:solidFill>
                <a:srgbClr val="797409"/>
              </a:solidFill>
              <a:latin typeface="Calibri"/>
              <a:ea typeface="Calibri"/>
              <a:cs typeface="Calibri"/>
              <a:sym typeface="Calibri"/>
            </a:endParaRPr>
          </a:p>
        </p:txBody>
      </p:sp>
      <p:sp>
        <p:nvSpPr>
          <p:cNvPr id="774" name="Google Shape;774;p43"/>
          <p:cNvSpPr txBox="1"/>
          <p:nvPr/>
        </p:nvSpPr>
        <p:spPr>
          <a:xfrm>
            <a:off x="235847" y="6351764"/>
            <a:ext cx="550907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200"/>
              <a:buFont typeface="Calibri"/>
              <a:buNone/>
            </a:pPr>
            <a:r>
              <a:rPr lang="en-US" sz="1200" b="0" i="0" u="none" strike="noStrike" cap="none">
                <a:solidFill>
                  <a:srgbClr val="7F7F7F"/>
                </a:solidFill>
                <a:latin typeface="Calibri"/>
                <a:ea typeface="Calibri"/>
                <a:cs typeface="Calibri"/>
                <a:sym typeface="Calibri"/>
              </a:rPr>
              <a:t>Adapted from the Developmental Model of Intercultural Sensitivity, M. Bennett, 1986</a:t>
            </a:r>
            <a:endParaRPr sz="1200" b="0" i="0" u="none" strike="noStrike" cap="none">
              <a:solidFill>
                <a:srgbClr val="7F7F7F"/>
              </a:solidFill>
              <a:latin typeface="Calibri"/>
              <a:ea typeface="Calibri"/>
              <a:cs typeface="Calibri"/>
              <a:sym typeface="Calibri"/>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44"/>
          <p:cNvSpPr txBox="1">
            <a:spLocks noGrp="1"/>
          </p:cNvSpPr>
          <p:nvPr>
            <p:ph type="title" idx="4294967295"/>
          </p:nvPr>
        </p:nvSpPr>
        <p:spPr>
          <a:xfrm>
            <a:off x="1748589" y="581133"/>
            <a:ext cx="9144000" cy="11691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02D15"/>
              </a:buClr>
              <a:buSzPts val="7200"/>
              <a:buFont typeface="Calibri"/>
              <a:buNone/>
            </a:pPr>
            <a:r>
              <a:rPr lang="en-US" sz="7200" b="1" i="0" u="none" strike="noStrike" cap="none">
                <a:solidFill>
                  <a:srgbClr val="B02D15"/>
                </a:solidFill>
                <a:latin typeface="Calibri"/>
                <a:ea typeface="Calibri"/>
                <a:cs typeface="Calibri"/>
                <a:sym typeface="Calibri"/>
              </a:rPr>
              <a:t>Myth Busters</a:t>
            </a:r>
            <a:endParaRPr/>
          </a:p>
        </p:txBody>
      </p:sp>
      <p:grpSp>
        <p:nvGrpSpPr>
          <p:cNvPr id="781" name="Google Shape;781;p44">
            <a:extLst>
              <a:ext uri="{C183D7F6-B498-43B3-948B-1728B52AA6E4}">
                <adec:decorative xmlns:adec="http://schemas.microsoft.com/office/drawing/2017/decorative" val="1"/>
              </a:ext>
            </a:extLst>
          </p:cNvPr>
          <p:cNvGrpSpPr/>
          <p:nvPr/>
        </p:nvGrpSpPr>
        <p:grpSpPr>
          <a:xfrm>
            <a:off x="7459577" y="2077453"/>
            <a:ext cx="4058654" cy="4002506"/>
            <a:chOff x="7010400" y="2354572"/>
            <a:chExt cx="4058654" cy="4002506"/>
          </a:xfrm>
        </p:grpSpPr>
        <p:sp>
          <p:nvSpPr>
            <p:cNvPr id="782" name="Google Shape;782;p44"/>
            <p:cNvSpPr/>
            <p:nvPr/>
          </p:nvSpPr>
          <p:spPr>
            <a:xfrm>
              <a:off x="7066548" y="2354572"/>
              <a:ext cx="4002506" cy="4002506"/>
            </a:xfrm>
            <a:prstGeom prst="ellipse">
              <a:avLst/>
            </a:prstGeom>
            <a:solidFill>
              <a:srgbClr val="6E8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3" name="Google Shape;783;p44"/>
            <p:cNvSpPr/>
            <p:nvPr/>
          </p:nvSpPr>
          <p:spPr>
            <a:xfrm>
              <a:off x="7010400" y="3379577"/>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84" name="Google Shape;784;p44">
            <a:extLst>
              <a:ext uri="{C183D7F6-B498-43B3-948B-1728B52AA6E4}">
                <adec:decorative xmlns:adec="http://schemas.microsoft.com/office/drawing/2017/decorative" val="1"/>
              </a:ext>
            </a:extLst>
          </p:cNvPr>
          <p:cNvGrpSpPr/>
          <p:nvPr/>
        </p:nvGrpSpPr>
        <p:grpSpPr>
          <a:xfrm>
            <a:off x="906379" y="2077453"/>
            <a:ext cx="4058654" cy="4002506"/>
            <a:chOff x="1122947" y="2354572"/>
            <a:chExt cx="4058654" cy="4002506"/>
          </a:xfrm>
        </p:grpSpPr>
        <p:sp>
          <p:nvSpPr>
            <p:cNvPr id="785" name="Google Shape;785;p44"/>
            <p:cNvSpPr/>
            <p:nvPr/>
          </p:nvSpPr>
          <p:spPr>
            <a:xfrm>
              <a:off x="1122947" y="2354572"/>
              <a:ext cx="4002506" cy="4002506"/>
            </a:xfrm>
            <a:prstGeom prst="ellipse">
              <a:avLst/>
            </a:prstGeom>
            <a:solidFill>
              <a:srgbClr val="881C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81C1C"/>
                </a:solidFill>
                <a:latin typeface="Calibri"/>
                <a:ea typeface="Calibri"/>
                <a:cs typeface="Calibri"/>
                <a:sym typeface="Calibri"/>
              </a:endParaRPr>
            </a:p>
          </p:txBody>
        </p:sp>
        <p:sp>
          <p:nvSpPr>
            <p:cNvPr id="786" name="Google Shape;786;p44"/>
            <p:cNvSpPr/>
            <p:nvPr/>
          </p:nvSpPr>
          <p:spPr>
            <a:xfrm rot="10800000">
              <a:off x="2502569" y="3429000"/>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45"/>
          <p:cNvSpPr txBox="1">
            <a:spLocks noGrp="1"/>
          </p:cNvSpPr>
          <p:nvPr>
            <p:ph type="title" idx="4294967295"/>
          </p:nvPr>
        </p:nvSpPr>
        <p:spPr>
          <a:xfrm>
            <a:off x="1732547" y="768568"/>
            <a:ext cx="9144000" cy="11691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02D15"/>
              </a:buClr>
              <a:buSzPts val="5400"/>
              <a:buFont typeface="Calibri"/>
              <a:buNone/>
            </a:pPr>
            <a:r>
              <a:rPr lang="en-US" sz="5400" b="1" i="0" u="none" strike="noStrike" cap="none" dirty="0">
                <a:solidFill>
                  <a:srgbClr val="B02D15"/>
                </a:solidFill>
                <a:latin typeface="Calibri"/>
                <a:ea typeface="Calibri"/>
                <a:cs typeface="Calibri"/>
                <a:sym typeface="Calibri"/>
              </a:rPr>
              <a:t>Immigrants take jobs away</a:t>
            </a:r>
            <a:endParaRPr dirty="0"/>
          </a:p>
        </p:txBody>
      </p:sp>
      <p:grpSp>
        <p:nvGrpSpPr>
          <p:cNvPr id="793" name="Google Shape;793;p45">
            <a:extLst>
              <a:ext uri="{C183D7F6-B498-43B3-948B-1728B52AA6E4}">
                <adec:decorative xmlns:adec="http://schemas.microsoft.com/office/drawing/2017/decorative" val="1"/>
              </a:ext>
            </a:extLst>
          </p:cNvPr>
          <p:cNvGrpSpPr/>
          <p:nvPr/>
        </p:nvGrpSpPr>
        <p:grpSpPr>
          <a:xfrm>
            <a:off x="7459577" y="2077453"/>
            <a:ext cx="4058654" cy="4002506"/>
            <a:chOff x="7010400" y="2354572"/>
            <a:chExt cx="4058654" cy="4002506"/>
          </a:xfrm>
        </p:grpSpPr>
        <p:sp>
          <p:nvSpPr>
            <p:cNvPr id="794" name="Google Shape;794;p45"/>
            <p:cNvSpPr/>
            <p:nvPr/>
          </p:nvSpPr>
          <p:spPr>
            <a:xfrm>
              <a:off x="7066548" y="2354572"/>
              <a:ext cx="4002506" cy="4002506"/>
            </a:xfrm>
            <a:prstGeom prst="ellipse">
              <a:avLst/>
            </a:prstGeom>
            <a:solidFill>
              <a:srgbClr val="6E8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5" name="Google Shape;795;p45"/>
            <p:cNvSpPr/>
            <p:nvPr/>
          </p:nvSpPr>
          <p:spPr>
            <a:xfrm>
              <a:off x="7010400" y="3379577"/>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96" name="Google Shape;796;p45">
            <a:extLst>
              <a:ext uri="{C183D7F6-B498-43B3-948B-1728B52AA6E4}">
                <adec:decorative xmlns:adec="http://schemas.microsoft.com/office/drawing/2017/decorative" val="1"/>
              </a:ext>
            </a:extLst>
          </p:cNvPr>
          <p:cNvGrpSpPr/>
          <p:nvPr/>
        </p:nvGrpSpPr>
        <p:grpSpPr>
          <a:xfrm>
            <a:off x="906379" y="2077453"/>
            <a:ext cx="4058654" cy="4002506"/>
            <a:chOff x="1122947" y="2354572"/>
            <a:chExt cx="4058654" cy="4002506"/>
          </a:xfrm>
        </p:grpSpPr>
        <p:sp>
          <p:nvSpPr>
            <p:cNvPr id="797" name="Google Shape;797;p45"/>
            <p:cNvSpPr/>
            <p:nvPr/>
          </p:nvSpPr>
          <p:spPr>
            <a:xfrm>
              <a:off x="1122947" y="2354572"/>
              <a:ext cx="4002506" cy="4002506"/>
            </a:xfrm>
            <a:prstGeom prst="ellipse">
              <a:avLst/>
            </a:prstGeom>
            <a:solidFill>
              <a:srgbClr val="881C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81C1C"/>
                </a:solidFill>
                <a:latin typeface="Calibri"/>
                <a:ea typeface="Calibri"/>
                <a:cs typeface="Calibri"/>
                <a:sym typeface="Calibri"/>
              </a:endParaRPr>
            </a:p>
          </p:txBody>
        </p:sp>
        <p:sp>
          <p:nvSpPr>
            <p:cNvPr id="798" name="Google Shape;798;p45"/>
            <p:cNvSpPr/>
            <p:nvPr/>
          </p:nvSpPr>
          <p:spPr>
            <a:xfrm rot="10800000">
              <a:off x="2502569" y="3429000"/>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99" name="Google Shape;799;p45"/>
          <p:cNvSpPr txBox="1"/>
          <p:nvPr/>
        </p:nvSpPr>
        <p:spPr>
          <a:xfrm>
            <a:off x="3489960" y="6114399"/>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sp>
        <p:nvSpPr>
          <p:cNvPr id="800" name="Google Shape;800;p45"/>
          <p:cNvSpPr txBox="1"/>
          <p:nvPr/>
        </p:nvSpPr>
        <p:spPr>
          <a:xfrm>
            <a:off x="3245049" y="3641336"/>
            <a:ext cx="16065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881C1C"/>
                </a:solidFill>
                <a:latin typeface="Calibri"/>
                <a:ea typeface="Calibri"/>
                <a:cs typeface="Calibri"/>
                <a:sym typeface="Calibri"/>
              </a:rPr>
              <a:t>MYTH</a:t>
            </a:r>
            <a:endParaRPr sz="4400" b="1">
              <a:solidFill>
                <a:srgbClr val="881C1C"/>
              </a:solidFill>
              <a:latin typeface="Calibri"/>
              <a:ea typeface="Calibri"/>
              <a:cs typeface="Calibri"/>
              <a:sym typeface="Calibri"/>
            </a:endParaRPr>
          </a:p>
        </p:txBody>
      </p:sp>
      <p:sp>
        <p:nvSpPr>
          <p:cNvPr id="801" name="Google Shape;801;p45"/>
          <p:cNvSpPr txBox="1"/>
          <p:nvPr/>
        </p:nvSpPr>
        <p:spPr>
          <a:xfrm>
            <a:off x="7458419" y="3624116"/>
            <a:ext cx="207415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778D46"/>
                </a:solidFill>
                <a:latin typeface="Calibri"/>
                <a:ea typeface="Calibri"/>
                <a:cs typeface="Calibri"/>
                <a:sym typeface="Calibri"/>
              </a:rPr>
              <a:t>REALITY</a:t>
            </a:r>
            <a:endParaRPr sz="4400" b="1">
              <a:solidFill>
                <a:srgbClr val="778D46"/>
              </a:solidFill>
              <a:latin typeface="Calibri"/>
              <a:ea typeface="Calibri"/>
              <a:cs typeface="Calibri"/>
              <a:sym typeface="Calibri"/>
            </a:endParaRPr>
          </a:p>
        </p:txBody>
      </p:sp>
      <p:sp>
        <p:nvSpPr>
          <p:cNvPr id="802" name="Google Shape;802;p45"/>
          <p:cNvSpPr txBox="1"/>
          <p:nvPr/>
        </p:nvSpPr>
        <p:spPr>
          <a:xfrm>
            <a:off x="5279523" y="2501351"/>
            <a:ext cx="1807100" cy="31547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9900" b="1">
                <a:solidFill>
                  <a:srgbClr val="E6E6E6"/>
                </a:solidFill>
                <a:latin typeface="Calibri"/>
                <a:ea typeface="Calibri"/>
                <a:cs typeface="Calibri"/>
                <a:sym typeface="Calibri"/>
              </a:rPr>
              <a:t>?</a:t>
            </a:r>
            <a:endParaRPr sz="19900" b="1">
              <a:solidFill>
                <a:srgbClr val="E6E6E6"/>
              </a:solidFill>
              <a:latin typeface="Calibri"/>
              <a:ea typeface="Calibri"/>
              <a:cs typeface="Calibri"/>
              <a:sym typeface="Calibri"/>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46"/>
          <p:cNvSpPr txBox="1">
            <a:spLocks noGrp="1"/>
          </p:cNvSpPr>
          <p:nvPr>
            <p:ph type="title" idx="4294967295"/>
          </p:nvPr>
        </p:nvSpPr>
        <p:spPr>
          <a:xfrm>
            <a:off x="1732547" y="768568"/>
            <a:ext cx="9144000" cy="11691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02D15"/>
              </a:buClr>
              <a:buSzPts val="5400"/>
              <a:buFont typeface="Calibri"/>
              <a:buNone/>
            </a:pPr>
            <a:r>
              <a:rPr lang="en-US" sz="5400" b="1" i="0" u="none" strike="noStrike" cap="none" dirty="0">
                <a:solidFill>
                  <a:srgbClr val="B02D15"/>
                </a:solidFill>
                <a:latin typeface="Calibri"/>
                <a:ea typeface="Calibri"/>
                <a:cs typeface="Calibri"/>
                <a:sym typeface="Calibri"/>
              </a:rPr>
              <a:t>Immigrants take jobs away</a:t>
            </a:r>
            <a:endParaRPr dirty="0"/>
          </a:p>
        </p:txBody>
      </p:sp>
      <p:grpSp>
        <p:nvGrpSpPr>
          <p:cNvPr id="809" name="Google Shape;809;p46">
            <a:extLst>
              <a:ext uri="{C183D7F6-B498-43B3-948B-1728B52AA6E4}">
                <adec:decorative xmlns:adec="http://schemas.microsoft.com/office/drawing/2017/decorative" val="1"/>
              </a:ext>
            </a:extLst>
          </p:cNvPr>
          <p:cNvGrpSpPr/>
          <p:nvPr/>
        </p:nvGrpSpPr>
        <p:grpSpPr>
          <a:xfrm>
            <a:off x="906379" y="2077453"/>
            <a:ext cx="4058654" cy="4002506"/>
            <a:chOff x="1122947" y="2354572"/>
            <a:chExt cx="4058654" cy="4002506"/>
          </a:xfrm>
        </p:grpSpPr>
        <p:sp>
          <p:nvSpPr>
            <p:cNvPr id="810" name="Google Shape;810;p46"/>
            <p:cNvSpPr/>
            <p:nvPr/>
          </p:nvSpPr>
          <p:spPr>
            <a:xfrm>
              <a:off x="1122947" y="2354572"/>
              <a:ext cx="4002506" cy="4002506"/>
            </a:xfrm>
            <a:prstGeom prst="ellipse">
              <a:avLst/>
            </a:prstGeom>
            <a:solidFill>
              <a:srgbClr val="881C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81C1C"/>
                </a:solidFill>
                <a:latin typeface="Calibri"/>
                <a:ea typeface="Calibri"/>
                <a:cs typeface="Calibri"/>
                <a:sym typeface="Calibri"/>
              </a:endParaRPr>
            </a:p>
          </p:txBody>
        </p:sp>
        <p:sp>
          <p:nvSpPr>
            <p:cNvPr id="811" name="Google Shape;811;p46"/>
            <p:cNvSpPr/>
            <p:nvPr/>
          </p:nvSpPr>
          <p:spPr>
            <a:xfrm rot="10800000">
              <a:off x="2502569" y="3429000"/>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12" name="Google Shape;812;p46"/>
          <p:cNvSpPr txBox="1"/>
          <p:nvPr/>
        </p:nvSpPr>
        <p:spPr>
          <a:xfrm>
            <a:off x="3245049" y="3641336"/>
            <a:ext cx="16065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881C1C"/>
                </a:solidFill>
                <a:latin typeface="Calibri"/>
                <a:ea typeface="Calibri"/>
                <a:cs typeface="Calibri"/>
                <a:sym typeface="Calibri"/>
              </a:rPr>
              <a:t>MYTH</a:t>
            </a:r>
            <a:endParaRPr sz="4400" b="1">
              <a:solidFill>
                <a:srgbClr val="881C1C"/>
              </a:solidFill>
              <a:latin typeface="Calibri"/>
              <a:ea typeface="Calibri"/>
              <a:cs typeface="Calibri"/>
              <a:sym typeface="Calibri"/>
            </a:endParaRPr>
          </a:p>
        </p:txBody>
      </p:sp>
      <p:sp>
        <p:nvSpPr>
          <p:cNvPr id="813" name="Google Shape;813;p46"/>
          <p:cNvSpPr txBox="1"/>
          <p:nvPr/>
        </p:nvSpPr>
        <p:spPr>
          <a:xfrm>
            <a:off x="5408351" y="3014897"/>
            <a:ext cx="5212081" cy="208672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800" b="1" dirty="0">
                <a:solidFill>
                  <a:srgbClr val="881C1C"/>
                </a:solidFill>
                <a:latin typeface="Calibri"/>
                <a:ea typeface="Calibri"/>
                <a:cs typeface="Calibri"/>
                <a:sym typeface="Calibri"/>
              </a:rPr>
              <a:t>Immigrant secure and create jobs </a:t>
            </a:r>
            <a:br>
              <a:rPr lang="en-US" sz="4800" b="1" dirty="0">
                <a:solidFill>
                  <a:srgbClr val="881C1C"/>
                </a:solidFill>
                <a:latin typeface="Calibri"/>
                <a:ea typeface="Calibri"/>
                <a:cs typeface="Calibri"/>
                <a:sym typeface="Calibri"/>
              </a:rPr>
            </a:br>
            <a:r>
              <a:rPr lang="en-US" sz="4800" b="1" dirty="0">
                <a:solidFill>
                  <a:srgbClr val="881C1C"/>
                </a:solidFill>
                <a:latin typeface="Calibri"/>
                <a:ea typeface="Calibri"/>
                <a:cs typeface="Calibri"/>
                <a:sym typeface="Calibri"/>
              </a:rPr>
              <a:t>in Atlantic Canada</a:t>
            </a:r>
            <a:endParaRPr dirty="0"/>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grpSp>
        <p:nvGrpSpPr>
          <p:cNvPr id="819" name="Google Shape;819;p47">
            <a:extLst>
              <a:ext uri="{C183D7F6-B498-43B3-948B-1728B52AA6E4}">
                <adec:decorative xmlns:adec="http://schemas.microsoft.com/office/drawing/2017/decorative" val="1"/>
              </a:ext>
            </a:extLst>
          </p:cNvPr>
          <p:cNvGrpSpPr/>
          <p:nvPr/>
        </p:nvGrpSpPr>
        <p:grpSpPr>
          <a:xfrm>
            <a:off x="7459577" y="2077453"/>
            <a:ext cx="4058654" cy="4002506"/>
            <a:chOff x="7010400" y="2354572"/>
            <a:chExt cx="4058654" cy="4002506"/>
          </a:xfrm>
        </p:grpSpPr>
        <p:sp>
          <p:nvSpPr>
            <p:cNvPr id="820" name="Google Shape;820;p47"/>
            <p:cNvSpPr/>
            <p:nvPr/>
          </p:nvSpPr>
          <p:spPr>
            <a:xfrm>
              <a:off x="7066548" y="2354572"/>
              <a:ext cx="4002506" cy="4002506"/>
            </a:xfrm>
            <a:prstGeom prst="ellipse">
              <a:avLst/>
            </a:prstGeom>
            <a:solidFill>
              <a:srgbClr val="6E8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1" name="Google Shape;821;p47"/>
            <p:cNvSpPr/>
            <p:nvPr/>
          </p:nvSpPr>
          <p:spPr>
            <a:xfrm>
              <a:off x="7010400" y="3379577"/>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22" name="Google Shape;822;p47">
            <a:extLst>
              <a:ext uri="{C183D7F6-B498-43B3-948B-1728B52AA6E4}">
                <adec:decorative xmlns:adec="http://schemas.microsoft.com/office/drawing/2017/decorative" val="1"/>
              </a:ext>
            </a:extLst>
          </p:cNvPr>
          <p:cNvGrpSpPr/>
          <p:nvPr/>
        </p:nvGrpSpPr>
        <p:grpSpPr>
          <a:xfrm>
            <a:off x="906379" y="2077453"/>
            <a:ext cx="4058654" cy="4002506"/>
            <a:chOff x="1122947" y="2354572"/>
            <a:chExt cx="4058654" cy="4002506"/>
          </a:xfrm>
        </p:grpSpPr>
        <p:sp>
          <p:nvSpPr>
            <p:cNvPr id="823" name="Google Shape;823;p47"/>
            <p:cNvSpPr/>
            <p:nvPr/>
          </p:nvSpPr>
          <p:spPr>
            <a:xfrm>
              <a:off x="1122947" y="2354572"/>
              <a:ext cx="4002506" cy="4002506"/>
            </a:xfrm>
            <a:prstGeom prst="ellipse">
              <a:avLst/>
            </a:prstGeom>
            <a:solidFill>
              <a:srgbClr val="881C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81C1C"/>
                </a:solidFill>
                <a:latin typeface="Calibri"/>
                <a:ea typeface="Calibri"/>
                <a:cs typeface="Calibri"/>
                <a:sym typeface="Calibri"/>
              </a:endParaRPr>
            </a:p>
          </p:txBody>
        </p:sp>
        <p:sp>
          <p:nvSpPr>
            <p:cNvPr id="824" name="Google Shape;824;p47"/>
            <p:cNvSpPr/>
            <p:nvPr/>
          </p:nvSpPr>
          <p:spPr>
            <a:xfrm rot="10800000">
              <a:off x="2502569" y="3429000"/>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25" name="Google Shape;825;p47"/>
          <p:cNvSpPr txBox="1">
            <a:spLocks noGrp="1"/>
          </p:cNvSpPr>
          <p:nvPr>
            <p:ph type="title" idx="4294967295"/>
          </p:nvPr>
        </p:nvSpPr>
        <p:spPr>
          <a:xfrm>
            <a:off x="1419796" y="354444"/>
            <a:ext cx="9526554" cy="1647677"/>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rgbClr val="B02D15"/>
              </a:buClr>
              <a:buSzPct val="100000"/>
              <a:buFont typeface="Calibri"/>
              <a:buNone/>
            </a:pPr>
            <a:r>
              <a:rPr lang="en-US" sz="4900" b="1" i="0" u="none" strike="noStrike" cap="none" dirty="0">
                <a:solidFill>
                  <a:srgbClr val="B02D15"/>
                </a:solidFill>
                <a:latin typeface="Calibri"/>
                <a:ea typeface="Calibri"/>
                <a:cs typeface="Calibri"/>
                <a:sym typeface="Calibri"/>
              </a:rPr>
              <a:t>Language barriers show a </a:t>
            </a:r>
            <a:br>
              <a:rPr lang="en-US" sz="4900" b="1" i="0" u="none" strike="noStrike" cap="none" dirty="0">
                <a:solidFill>
                  <a:srgbClr val="B02D15"/>
                </a:solidFill>
                <a:latin typeface="Calibri"/>
                <a:ea typeface="Calibri"/>
                <a:cs typeface="Calibri"/>
                <a:sym typeface="Calibri"/>
              </a:rPr>
            </a:br>
            <a:r>
              <a:rPr lang="en-US" sz="4900" b="1" i="0" u="none" strike="noStrike" cap="none" dirty="0">
                <a:solidFill>
                  <a:srgbClr val="B02D15"/>
                </a:solidFill>
                <a:latin typeface="Calibri"/>
                <a:ea typeface="Calibri"/>
                <a:cs typeface="Calibri"/>
                <a:sym typeface="Calibri"/>
              </a:rPr>
              <a:t>lack of technical skills </a:t>
            </a:r>
            <a:endParaRPr sz="4900" dirty="0"/>
          </a:p>
        </p:txBody>
      </p:sp>
      <p:sp>
        <p:nvSpPr>
          <p:cNvPr id="827" name="Google Shape;827;p47"/>
          <p:cNvSpPr txBox="1"/>
          <p:nvPr/>
        </p:nvSpPr>
        <p:spPr>
          <a:xfrm>
            <a:off x="3245049" y="3641336"/>
            <a:ext cx="16065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881C1C"/>
                </a:solidFill>
                <a:latin typeface="Calibri"/>
                <a:ea typeface="Calibri"/>
                <a:cs typeface="Calibri"/>
                <a:sym typeface="Calibri"/>
              </a:rPr>
              <a:t>MYTH</a:t>
            </a:r>
            <a:endParaRPr sz="4400" b="1">
              <a:solidFill>
                <a:srgbClr val="881C1C"/>
              </a:solidFill>
              <a:latin typeface="Calibri"/>
              <a:ea typeface="Calibri"/>
              <a:cs typeface="Calibri"/>
              <a:sym typeface="Calibri"/>
            </a:endParaRPr>
          </a:p>
        </p:txBody>
      </p:sp>
      <p:sp>
        <p:nvSpPr>
          <p:cNvPr id="828" name="Google Shape;828;p47"/>
          <p:cNvSpPr txBox="1"/>
          <p:nvPr/>
        </p:nvSpPr>
        <p:spPr>
          <a:xfrm>
            <a:off x="7458419" y="3624116"/>
            <a:ext cx="207415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778D46"/>
                </a:solidFill>
                <a:latin typeface="Calibri"/>
                <a:ea typeface="Calibri"/>
                <a:cs typeface="Calibri"/>
                <a:sym typeface="Calibri"/>
              </a:rPr>
              <a:t>REALITY</a:t>
            </a:r>
            <a:endParaRPr sz="4400" b="1">
              <a:solidFill>
                <a:srgbClr val="778D46"/>
              </a:solidFill>
              <a:latin typeface="Calibri"/>
              <a:ea typeface="Calibri"/>
              <a:cs typeface="Calibri"/>
              <a:sym typeface="Calibri"/>
            </a:endParaRPr>
          </a:p>
        </p:txBody>
      </p:sp>
      <p:sp>
        <p:nvSpPr>
          <p:cNvPr id="829" name="Google Shape;829;p47"/>
          <p:cNvSpPr txBox="1"/>
          <p:nvPr/>
        </p:nvSpPr>
        <p:spPr>
          <a:xfrm>
            <a:off x="5279523" y="2501351"/>
            <a:ext cx="1807100" cy="31547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9900" b="1">
                <a:solidFill>
                  <a:srgbClr val="E6E6E6"/>
                </a:solidFill>
                <a:latin typeface="Calibri"/>
                <a:ea typeface="Calibri"/>
                <a:cs typeface="Calibri"/>
                <a:sym typeface="Calibri"/>
              </a:rPr>
              <a:t>?</a:t>
            </a:r>
            <a:endParaRPr sz="19900" b="1">
              <a:solidFill>
                <a:srgbClr val="E6E6E6"/>
              </a:solidFill>
              <a:latin typeface="Calibri"/>
              <a:ea typeface="Calibri"/>
              <a:cs typeface="Calibri"/>
              <a:sym typeface="Calibri"/>
            </a:endParaRPr>
          </a:p>
        </p:txBody>
      </p:sp>
      <p:sp>
        <p:nvSpPr>
          <p:cNvPr id="826" name="Google Shape;826;p47"/>
          <p:cNvSpPr txBox="1"/>
          <p:nvPr/>
        </p:nvSpPr>
        <p:spPr>
          <a:xfrm>
            <a:off x="3489960" y="6114399"/>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48"/>
          <p:cNvSpPr txBox="1">
            <a:spLocks noGrp="1"/>
          </p:cNvSpPr>
          <p:nvPr>
            <p:ph type="title" idx="4294967295"/>
          </p:nvPr>
        </p:nvSpPr>
        <p:spPr>
          <a:xfrm>
            <a:off x="1732547" y="354444"/>
            <a:ext cx="9144000" cy="116914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02D15"/>
              </a:buClr>
              <a:buSzPct val="100000"/>
              <a:buFont typeface="Calibri"/>
              <a:buNone/>
            </a:pPr>
            <a:r>
              <a:rPr lang="en-US" sz="4800" b="1" i="0" u="none" strike="noStrike" cap="none" dirty="0">
                <a:solidFill>
                  <a:srgbClr val="B02D15"/>
                </a:solidFill>
                <a:latin typeface="Calibri"/>
                <a:ea typeface="Calibri"/>
                <a:cs typeface="Calibri"/>
                <a:sym typeface="Calibri"/>
              </a:rPr>
              <a:t>Language barriers show a </a:t>
            </a:r>
            <a:br>
              <a:rPr lang="en-US" sz="4800" b="1" i="0" u="none" strike="noStrike" cap="none" dirty="0">
                <a:solidFill>
                  <a:srgbClr val="B02D15"/>
                </a:solidFill>
                <a:latin typeface="Calibri"/>
                <a:ea typeface="Calibri"/>
                <a:cs typeface="Calibri"/>
                <a:sym typeface="Calibri"/>
              </a:rPr>
            </a:br>
            <a:r>
              <a:rPr lang="en-US" sz="4800" b="1" i="0" u="none" strike="noStrike" cap="none" dirty="0">
                <a:solidFill>
                  <a:srgbClr val="B02D15"/>
                </a:solidFill>
                <a:latin typeface="Calibri"/>
                <a:ea typeface="Calibri"/>
                <a:cs typeface="Calibri"/>
                <a:sym typeface="Calibri"/>
              </a:rPr>
              <a:t>lack of technical skills </a:t>
            </a:r>
            <a:endParaRPr sz="4800" b="1" i="0" u="none" strike="noStrike" cap="none" dirty="0">
              <a:solidFill>
                <a:srgbClr val="B02D15"/>
              </a:solidFill>
              <a:latin typeface="Calibri"/>
              <a:ea typeface="Calibri"/>
              <a:cs typeface="Calibri"/>
              <a:sym typeface="Calibri"/>
            </a:endParaRPr>
          </a:p>
        </p:txBody>
      </p:sp>
      <p:grpSp>
        <p:nvGrpSpPr>
          <p:cNvPr id="836" name="Google Shape;836;p48">
            <a:extLst>
              <a:ext uri="{C183D7F6-B498-43B3-948B-1728B52AA6E4}">
                <adec:decorative xmlns:adec="http://schemas.microsoft.com/office/drawing/2017/decorative" val="1"/>
              </a:ext>
            </a:extLst>
          </p:cNvPr>
          <p:cNvGrpSpPr/>
          <p:nvPr/>
        </p:nvGrpSpPr>
        <p:grpSpPr>
          <a:xfrm>
            <a:off x="906379" y="2077453"/>
            <a:ext cx="4058654" cy="4002506"/>
            <a:chOff x="1122947" y="2354572"/>
            <a:chExt cx="4058654" cy="4002506"/>
          </a:xfrm>
        </p:grpSpPr>
        <p:sp>
          <p:nvSpPr>
            <p:cNvPr id="837" name="Google Shape;837;p48"/>
            <p:cNvSpPr/>
            <p:nvPr/>
          </p:nvSpPr>
          <p:spPr>
            <a:xfrm>
              <a:off x="1122947" y="2354572"/>
              <a:ext cx="4002506" cy="4002506"/>
            </a:xfrm>
            <a:prstGeom prst="ellipse">
              <a:avLst/>
            </a:prstGeom>
            <a:solidFill>
              <a:srgbClr val="881C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81C1C"/>
                </a:solidFill>
                <a:latin typeface="Calibri"/>
                <a:ea typeface="Calibri"/>
                <a:cs typeface="Calibri"/>
                <a:sym typeface="Calibri"/>
              </a:endParaRPr>
            </a:p>
          </p:txBody>
        </p:sp>
        <p:sp>
          <p:nvSpPr>
            <p:cNvPr id="838" name="Google Shape;838;p48"/>
            <p:cNvSpPr/>
            <p:nvPr/>
          </p:nvSpPr>
          <p:spPr>
            <a:xfrm rot="10800000">
              <a:off x="2502569" y="3429000"/>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39" name="Google Shape;839;p48"/>
          <p:cNvSpPr txBox="1"/>
          <p:nvPr/>
        </p:nvSpPr>
        <p:spPr>
          <a:xfrm>
            <a:off x="3245049" y="3641336"/>
            <a:ext cx="16065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881C1C"/>
                </a:solidFill>
                <a:latin typeface="Calibri"/>
                <a:ea typeface="Calibri"/>
                <a:cs typeface="Calibri"/>
                <a:sym typeface="Calibri"/>
              </a:rPr>
              <a:t>MYTH</a:t>
            </a:r>
            <a:endParaRPr sz="4400" b="1">
              <a:solidFill>
                <a:srgbClr val="881C1C"/>
              </a:solidFill>
              <a:latin typeface="Calibri"/>
              <a:ea typeface="Calibri"/>
              <a:cs typeface="Calibri"/>
              <a:sym typeface="Calibri"/>
            </a:endParaRPr>
          </a:p>
        </p:txBody>
      </p:sp>
      <p:sp>
        <p:nvSpPr>
          <p:cNvPr id="840" name="Google Shape;840;p48"/>
          <p:cNvSpPr txBox="1"/>
          <p:nvPr/>
        </p:nvSpPr>
        <p:spPr>
          <a:xfrm>
            <a:off x="5408351" y="2702945"/>
            <a:ext cx="6302386" cy="275152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800" b="1" dirty="0">
                <a:solidFill>
                  <a:srgbClr val="881C1C"/>
                </a:solidFill>
                <a:latin typeface="Calibri"/>
                <a:ea typeface="Calibri"/>
                <a:cs typeface="Calibri"/>
                <a:sym typeface="Calibri"/>
              </a:rPr>
              <a:t>These other language(s) and experiences will potentially add to the workplace culture</a:t>
            </a:r>
            <a:endParaRPr dirty="0"/>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grpSp>
        <p:nvGrpSpPr>
          <p:cNvPr id="846" name="Google Shape;846;p49">
            <a:extLst>
              <a:ext uri="{C183D7F6-B498-43B3-948B-1728B52AA6E4}">
                <adec:decorative xmlns:adec="http://schemas.microsoft.com/office/drawing/2017/decorative" val="1"/>
              </a:ext>
            </a:extLst>
          </p:cNvPr>
          <p:cNvGrpSpPr/>
          <p:nvPr/>
        </p:nvGrpSpPr>
        <p:grpSpPr>
          <a:xfrm>
            <a:off x="7459577" y="2077453"/>
            <a:ext cx="4058654" cy="4002506"/>
            <a:chOff x="7010400" y="2354572"/>
            <a:chExt cx="4058654" cy="4002506"/>
          </a:xfrm>
        </p:grpSpPr>
        <p:sp>
          <p:nvSpPr>
            <p:cNvPr id="847" name="Google Shape;847;p49"/>
            <p:cNvSpPr/>
            <p:nvPr/>
          </p:nvSpPr>
          <p:spPr>
            <a:xfrm>
              <a:off x="7066548" y="2354572"/>
              <a:ext cx="4002506" cy="4002506"/>
            </a:xfrm>
            <a:prstGeom prst="ellipse">
              <a:avLst/>
            </a:prstGeom>
            <a:solidFill>
              <a:srgbClr val="6E8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8" name="Google Shape;848;p49"/>
            <p:cNvSpPr/>
            <p:nvPr/>
          </p:nvSpPr>
          <p:spPr>
            <a:xfrm>
              <a:off x="7010400" y="3379577"/>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49" name="Google Shape;849;p49">
            <a:extLst>
              <a:ext uri="{C183D7F6-B498-43B3-948B-1728B52AA6E4}">
                <adec:decorative xmlns:adec="http://schemas.microsoft.com/office/drawing/2017/decorative" val="1"/>
              </a:ext>
            </a:extLst>
          </p:cNvPr>
          <p:cNvGrpSpPr/>
          <p:nvPr/>
        </p:nvGrpSpPr>
        <p:grpSpPr>
          <a:xfrm>
            <a:off x="906379" y="2077453"/>
            <a:ext cx="4058654" cy="4002506"/>
            <a:chOff x="1122947" y="2354572"/>
            <a:chExt cx="4058654" cy="4002506"/>
          </a:xfrm>
        </p:grpSpPr>
        <p:sp>
          <p:nvSpPr>
            <p:cNvPr id="850" name="Google Shape;850;p49"/>
            <p:cNvSpPr/>
            <p:nvPr/>
          </p:nvSpPr>
          <p:spPr>
            <a:xfrm>
              <a:off x="1122947" y="2354572"/>
              <a:ext cx="4002506" cy="4002506"/>
            </a:xfrm>
            <a:prstGeom prst="ellipse">
              <a:avLst/>
            </a:prstGeom>
            <a:solidFill>
              <a:srgbClr val="881C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81C1C"/>
                </a:solidFill>
                <a:latin typeface="Calibri"/>
                <a:ea typeface="Calibri"/>
                <a:cs typeface="Calibri"/>
                <a:sym typeface="Calibri"/>
              </a:endParaRPr>
            </a:p>
          </p:txBody>
        </p:sp>
        <p:sp>
          <p:nvSpPr>
            <p:cNvPr id="851" name="Google Shape;851;p49"/>
            <p:cNvSpPr/>
            <p:nvPr/>
          </p:nvSpPr>
          <p:spPr>
            <a:xfrm rot="10800000">
              <a:off x="2502569" y="3429000"/>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56" name="Google Shape;856;p49"/>
          <p:cNvSpPr txBox="1">
            <a:spLocks noGrp="1"/>
          </p:cNvSpPr>
          <p:nvPr>
            <p:ph type="title" idx="4294967295"/>
          </p:nvPr>
        </p:nvSpPr>
        <p:spPr>
          <a:xfrm>
            <a:off x="906379" y="371092"/>
            <a:ext cx="10443410" cy="116914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02D15"/>
              </a:buClr>
              <a:buSzPts val="4000"/>
              <a:buFont typeface="Calibri"/>
              <a:buNone/>
            </a:pPr>
            <a:r>
              <a:rPr lang="en-US" sz="4000" b="1" i="0" u="none" strike="noStrike" cap="none" dirty="0">
                <a:solidFill>
                  <a:srgbClr val="B02D15"/>
                </a:solidFill>
                <a:latin typeface="Calibri"/>
                <a:ea typeface="Calibri"/>
                <a:cs typeface="Calibri"/>
                <a:sym typeface="Calibri"/>
              </a:rPr>
              <a:t>Newcomers speak negatively about Canadians to each other in their native language</a:t>
            </a:r>
            <a:endParaRPr dirty="0"/>
          </a:p>
        </p:txBody>
      </p:sp>
      <p:sp>
        <p:nvSpPr>
          <p:cNvPr id="853" name="Google Shape;853;p49"/>
          <p:cNvSpPr txBox="1"/>
          <p:nvPr/>
        </p:nvSpPr>
        <p:spPr>
          <a:xfrm>
            <a:off x="3245049" y="3641336"/>
            <a:ext cx="16065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881C1C"/>
                </a:solidFill>
                <a:latin typeface="Calibri"/>
                <a:ea typeface="Calibri"/>
                <a:cs typeface="Calibri"/>
                <a:sym typeface="Calibri"/>
              </a:rPr>
              <a:t>MYTH</a:t>
            </a:r>
            <a:endParaRPr sz="4400" b="1">
              <a:solidFill>
                <a:srgbClr val="881C1C"/>
              </a:solidFill>
              <a:latin typeface="Calibri"/>
              <a:ea typeface="Calibri"/>
              <a:cs typeface="Calibri"/>
              <a:sym typeface="Calibri"/>
            </a:endParaRPr>
          </a:p>
        </p:txBody>
      </p:sp>
      <p:sp>
        <p:nvSpPr>
          <p:cNvPr id="854" name="Google Shape;854;p49"/>
          <p:cNvSpPr txBox="1"/>
          <p:nvPr/>
        </p:nvSpPr>
        <p:spPr>
          <a:xfrm>
            <a:off x="7458419" y="3624116"/>
            <a:ext cx="207415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778D46"/>
                </a:solidFill>
                <a:latin typeface="Calibri"/>
                <a:ea typeface="Calibri"/>
                <a:cs typeface="Calibri"/>
                <a:sym typeface="Calibri"/>
              </a:rPr>
              <a:t>REALITY</a:t>
            </a:r>
            <a:endParaRPr sz="4400" b="1">
              <a:solidFill>
                <a:srgbClr val="778D46"/>
              </a:solidFill>
              <a:latin typeface="Calibri"/>
              <a:ea typeface="Calibri"/>
              <a:cs typeface="Calibri"/>
              <a:sym typeface="Calibri"/>
            </a:endParaRPr>
          </a:p>
        </p:txBody>
      </p:sp>
      <p:sp>
        <p:nvSpPr>
          <p:cNvPr id="855" name="Google Shape;855;p49"/>
          <p:cNvSpPr txBox="1"/>
          <p:nvPr/>
        </p:nvSpPr>
        <p:spPr>
          <a:xfrm>
            <a:off x="5279523" y="2501351"/>
            <a:ext cx="1807100" cy="31547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9900" b="1">
                <a:solidFill>
                  <a:srgbClr val="E6E6E6"/>
                </a:solidFill>
                <a:latin typeface="Calibri"/>
                <a:ea typeface="Calibri"/>
                <a:cs typeface="Calibri"/>
                <a:sym typeface="Calibri"/>
              </a:rPr>
              <a:t>?</a:t>
            </a:r>
            <a:endParaRPr sz="19900" b="1">
              <a:solidFill>
                <a:srgbClr val="E6E6E6"/>
              </a:solidFill>
              <a:latin typeface="Calibri"/>
              <a:ea typeface="Calibri"/>
              <a:cs typeface="Calibri"/>
              <a:sym typeface="Calibri"/>
            </a:endParaRPr>
          </a:p>
        </p:txBody>
      </p:sp>
      <p:sp>
        <p:nvSpPr>
          <p:cNvPr id="852" name="Google Shape;852;p49"/>
          <p:cNvSpPr txBox="1"/>
          <p:nvPr/>
        </p:nvSpPr>
        <p:spPr>
          <a:xfrm>
            <a:off x="3489960" y="6114399"/>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idx="4294967295"/>
          </p:nvPr>
        </p:nvSpPr>
        <p:spPr>
          <a:xfrm>
            <a:off x="0" y="1935480"/>
            <a:ext cx="12191999" cy="216910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02D15"/>
              </a:buClr>
              <a:buSzPts val="6000"/>
              <a:buFont typeface="Calibri"/>
              <a:buNone/>
            </a:pPr>
            <a:r>
              <a:rPr lang="en-US" sz="6000" dirty="0"/>
              <a:t>What do you hear </a:t>
            </a:r>
            <a:br>
              <a:rPr lang="en-US" sz="6000" dirty="0"/>
            </a:br>
            <a:r>
              <a:rPr lang="en-US" sz="6000" dirty="0"/>
              <a:t>right now?</a:t>
            </a:r>
            <a:endParaRPr sz="3600" dirty="0"/>
          </a:p>
        </p:txBody>
      </p:sp>
      <p:sp>
        <p:nvSpPr>
          <p:cNvPr id="152" name="Google Shape;152;p5"/>
          <p:cNvSpPr txBox="1"/>
          <p:nvPr/>
        </p:nvSpPr>
        <p:spPr>
          <a:xfrm>
            <a:off x="1" y="4578306"/>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50"/>
          <p:cNvSpPr txBox="1">
            <a:spLocks noGrp="1"/>
          </p:cNvSpPr>
          <p:nvPr>
            <p:ph type="title" idx="4294967295"/>
          </p:nvPr>
        </p:nvSpPr>
        <p:spPr>
          <a:xfrm>
            <a:off x="906379" y="371092"/>
            <a:ext cx="10443410" cy="116914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02D15"/>
              </a:buClr>
              <a:buSzPts val="4000"/>
              <a:buFont typeface="Calibri"/>
              <a:buNone/>
            </a:pPr>
            <a:r>
              <a:rPr lang="en-US" sz="4000" b="1" i="0" u="none" strike="noStrike" cap="none" dirty="0">
                <a:solidFill>
                  <a:srgbClr val="B02D15"/>
                </a:solidFill>
                <a:latin typeface="Calibri"/>
                <a:ea typeface="Calibri"/>
                <a:cs typeface="Calibri"/>
                <a:sym typeface="Calibri"/>
              </a:rPr>
              <a:t>Newcomers speak negatively about Canadians to each other in their native language</a:t>
            </a:r>
            <a:endParaRPr sz="4000" b="1" i="0" u="none" strike="noStrike" cap="none" dirty="0">
              <a:solidFill>
                <a:srgbClr val="B02D15"/>
              </a:solidFill>
              <a:latin typeface="Calibri"/>
              <a:ea typeface="Calibri"/>
              <a:cs typeface="Calibri"/>
              <a:sym typeface="Calibri"/>
            </a:endParaRPr>
          </a:p>
        </p:txBody>
      </p:sp>
      <p:grpSp>
        <p:nvGrpSpPr>
          <p:cNvPr id="863" name="Google Shape;863;p50">
            <a:extLst>
              <a:ext uri="{C183D7F6-B498-43B3-948B-1728B52AA6E4}">
                <adec:decorative xmlns:adec="http://schemas.microsoft.com/office/drawing/2017/decorative" val="1"/>
              </a:ext>
            </a:extLst>
          </p:cNvPr>
          <p:cNvGrpSpPr/>
          <p:nvPr/>
        </p:nvGrpSpPr>
        <p:grpSpPr>
          <a:xfrm>
            <a:off x="906379" y="2077453"/>
            <a:ext cx="4058654" cy="4002506"/>
            <a:chOff x="1122947" y="2354572"/>
            <a:chExt cx="4058654" cy="4002506"/>
          </a:xfrm>
        </p:grpSpPr>
        <p:sp>
          <p:nvSpPr>
            <p:cNvPr id="864" name="Google Shape;864;p50"/>
            <p:cNvSpPr/>
            <p:nvPr/>
          </p:nvSpPr>
          <p:spPr>
            <a:xfrm>
              <a:off x="1122947" y="2354572"/>
              <a:ext cx="4002506" cy="4002506"/>
            </a:xfrm>
            <a:prstGeom prst="ellipse">
              <a:avLst/>
            </a:prstGeom>
            <a:solidFill>
              <a:srgbClr val="881C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81C1C"/>
                </a:solidFill>
                <a:latin typeface="Calibri"/>
                <a:ea typeface="Calibri"/>
                <a:cs typeface="Calibri"/>
                <a:sym typeface="Calibri"/>
              </a:endParaRPr>
            </a:p>
          </p:txBody>
        </p:sp>
        <p:sp>
          <p:nvSpPr>
            <p:cNvPr id="865" name="Google Shape;865;p50"/>
            <p:cNvSpPr/>
            <p:nvPr/>
          </p:nvSpPr>
          <p:spPr>
            <a:xfrm rot="10800000">
              <a:off x="2502569" y="3429000"/>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66" name="Google Shape;866;p50"/>
          <p:cNvSpPr txBox="1"/>
          <p:nvPr/>
        </p:nvSpPr>
        <p:spPr>
          <a:xfrm>
            <a:off x="3245049" y="3641336"/>
            <a:ext cx="16065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881C1C"/>
                </a:solidFill>
                <a:latin typeface="Calibri"/>
                <a:ea typeface="Calibri"/>
                <a:cs typeface="Calibri"/>
                <a:sym typeface="Calibri"/>
              </a:rPr>
              <a:t>MYTH</a:t>
            </a:r>
            <a:endParaRPr sz="4400" b="1">
              <a:solidFill>
                <a:srgbClr val="881C1C"/>
              </a:solidFill>
              <a:latin typeface="Calibri"/>
              <a:ea typeface="Calibri"/>
              <a:cs typeface="Calibri"/>
              <a:sym typeface="Calibri"/>
            </a:endParaRPr>
          </a:p>
        </p:txBody>
      </p:sp>
      <p:sp>
        <p:nvSpPr>
          <p:cNvPr id="867" name="Google Shape;867;p50"/>
          <p:cNvSpPr txBox="1"/>
          <p:nvPr/>
        </p:nvSpPr>
        <p:spPr>
          <a:xfrm>
            <a:off x="5408351" y="2702945"/>
            <a:ext cx="6302386" cy="275152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800" b="1" dirty="0">
                <a:solidFill>
                  <a:srgbClr val="881C1C"/>
                </a:solidFill>
                <a:latin typeface="Calibri"/>
                <a:ea typeface="Calibri"/>
                <a:cs typeface="Calibri"/>
                <a:sym typeface="Calibri"/>
              </a:rPr>
              <a:t>Newcomers crave speaking in their own language to relax and feel more at ease</a:t>
            </a:r>
            <a:endParaRPr dirty="0"/>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873" name="Google Shape;873;p51">
            <a:extLst>
              <a:ext uri="{C183D7F6-B498-43B3-948B-1728B52AA6E4}">
                <adec:decorative xmlns:adec="http://schemas.microsoft.com/office/drawing/2017/decorative" val="1"/>
              </a:ext>
            </a:extLst>
          </p:cNvPr>
          <p:cNvGrpSpPr/>
          <p:nvPr/>
        </p:nvGrpSpPr>
        <p:grpSpPr>
          <a:xfrm>
            <a:off x="7459577" y="2077453"/>
            <a:ext cx="4058654" cy="4002506"/>
            <a:chOff x="7010400" y="2354572"/>
            <a:chExt cx="4058654" cy="4002506"/>
          </a:xfrm>
        </p:grpSpPr>
        <p:sp>
          <p:nvSpPr>
            <p:cNvPr id="874" name="Google Shape;874;p51"/>
            <p:cNvSpPr/>
            <p:nvPr/>
          </p:nvSpPr>
          <p:spPr>
            <a:xfrm>
              <a:off x="7066548" y="2354572"/>
              <a:ext cx="4002506" cy="4002506"/>
            </a:xfrm>
            <a:prstGeom prst="ellipse">
              <a:avLst/>
            </a:prstGeom>
            <a:solidFill>
              <a:srgbClr val="6E8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5" name="Google Shape;875;p51"/>
            <p:cNvSpPr/>
            <p:nvPr/>
          </p:nvSpPr>
          <p:spPr>
            <a:xfrm>
              <a:off x="7010400" y="3379577"/>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76" name="Google Shape;876;p51">
            <a:extLst>
              <a:ext uri="{C183D7F6-B498-43B3-948B-1728B52AA6E4}">
                <adec:decorative xmlns:adec="http://schemas.microsoft.com/office/drawing/2017/decorative" val="1"/>
              </a:ext>
            </a:extLst>
          </p:cNvPr>
          <p:cNvGrpSpPr/>
          <p:nvPr/>
        </p:nvGrpSpPr>
        <p:grpSpPr>
          <a:xfrm>
            <a:off x="906379" y="2077453"/>
            <a:ext cx="4058654" cy="4002506"/>
            <a:chOff x="1122947" y="2354572"/>
            <a:chExt cx="4058654" cy="4002506"/>
          </a:xfrm>
        </p:grpSpPr>
        <p:sp>
          <p:nvSpPr>
            <p:cNvPr id="877" name="Google Shape;877;p51"/>
            <p:cNvSpPr/>
            <p:nvPr/>
          </p:nvSpPr>
          <p:spPr>
            <a:xfrm>
              <a:off x="1122947" y="2354572"/>
              <a:ext cx="4002506" cy="4002506"/>
            </a:xfrm>
            <a:prstGeom prst="ellipse">
              <a:avLst/>
            </a:prstGeom>
            <a:solidFill>
              <a:srgbClr val="881C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81C1C"/>
                </a:solidFill>
                <a:latin typeface="Calibri"/>
                <a:ea typeface="Calibri"/>
                <a:cs typeface="Calibri"/>
                <a:sym typeface="Calibri"/>
              </a:endParaRPr>
            </a:p>
          </p:txBody>
        </p:sp>
        <p:sp>
          <p:nvSpPr>
            <p:cNvPr id="878" name="Google Shape;878;p51"/>
            <p:cNvSpPr/>
            <p:nvPr/>
          </p:nvSpPr>
          <p:spPr>
            <a:xfrm rot="10800000">
              <a:off x="2502569" y="3429000"/>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83" name="Google Shape;883;p51"/>
          <p:cNvSpPr txBox="1">
            <a:spLocks noGrp="1"/>
          </p:cNvSpPr>
          <p:nvPr>
            <p:ph type="title" idx="4294967295"/>
          </p:nvPr>
        </p:nvSpPr>
        <p:spPr>
          <a:xfrm>
            <a:off x="906379" y="371092"/>
            <a:ext cx="10443410" cy="116914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02D15"/>
              </a:buClr>
              <a:buSzPts val="4000"/>
              <a:buFont typeface="Calibri"/>
              <a:buNone/>
            </a:pPr>
            <a:r>
              <a:rPr lang="en-US" sz="4000" b="1" i="0" u="none" strike="noStrike" cap="none" dirty="0">
                <a:solidFill>
                  <a:srgbClr val="B02D15"/>
                </a:solidFill>
                <a:latin typeface="Calibri"/>
                <a:ea typeface="Calibri"/>
                <a:cs typeface="Calibri"/>
                <a:sym typeface="Calibri"/>
              </a:rPr>
              <a:t>As AIP employers, we do so much admin work and now intercultural learning. It’s lopsided!</a:t>
            </a:r>
            <a:endParaRPr dirty="0"/>
          </a:p>
        </p:txBody>
      </p:sp>
      <p:sp>
        <p:nvSpPr>
          <p:cNvPr id="880" name="Google Shape;880;p51"/>
          <p:cNvSpPr txBox="1"/>
          <p:nvPr/>
        </p:nvSpPr>
        <p:spPr>
          <a:xfrm>
            <a:off x="3245049" y="3641336"/>
            <a:ext cx="16065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881C1C"/>
                </a:solidFill>
                <a:latin typeface="Calibri"/>
                <a:ea typeface="Calibri"/>
                <a:cs typeface="Calibri"/>
                <a:sym typeface="Calibri"/>
              </a:rPr>
              <a:t>MYTH</a:t>
            </a:r>
            <a:endParaRPr sz="4400" b="1">
              <a:solidFill>
                <a:srgbClr val="881C1C"/>
              </a:solidFill>
              <a:latin typeface="Calibri"/>
              <a:ea typeface="Calibri"/>
              <a:cs typeface="Calibri"/>
              <a:sym typeface="Calibri"/>
            </a:endParaRPr>
          </a:p>
        </p:txBody>
      </p:sp>
      <p:sp>
        <p:nvSpPr>
          <p:cNvPr id="881" name="Google Shape;881;p51"/>
          <p:cNvSpPr txBox="1"/>
          <p:nvPr/>
        </p:nvSpPr>
        <p:spPr>
          <a:xfrm>
            <a:off x="7458419" y="3624116"/>
            <a:ext cx="207415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778D46"/>
                </a:solidFill>
                <a:latin typeface="Calibri"/>
                <a:ea typeface="Calibri"/>
                <a:cs typeface="Calibri"/>
                <a:sym typeface="Calibri"/>
              </a:rPr>
              <a:t>REALITY</a:t>
            </a:r>
            <a:endParaRPr sz="4400" b="1">
              <a:solidFill>
                <a:srgbClr val="778D46"/>
              </a:solidFill>
              <a:latin typeface="Calibri"/>
              <a:ea typeface="Calibri"/>
              <a:cs typeface="Calibri"/>
              <a:sym typeface="Calibri"/>
            </a:endParaRPr>
          </a:p>
        </p:txBody>
      </p:sp>
      <p:sp>
        <p:nvSpPr>
          <p:cNvPr id="882" name="Google Shape;882;p51"/>
          <p:cNvSpPr txBox="1"/>
          <p:nvPr/>
        </p:nvSpPr>
        <p:spPr>
          <a:xfrm>
            <a:off x="5279523" y="2501351"/>
            <a:ext cx="1807100" cy="31547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9900" b="1">
                <a:solidFill>
                  <a:srgbClr val="E6E6E6"/>
                </a:solidFill>
                <a:latin typeface="Calibri"/>
                <a:ea typeface="Calibri"/>
                <a:cs typeface="Calibri"/>
                <a:sym typeface="Calibri"/>
              </a:rPr>
              <a:t>?</a:t>
            </a:r>
            <a:endParaRPr sz="19900" b="1">
              <a:solidFill>
                <a:srgbClr val="E6E6E6"/>
              </a:solidFill>
              <a:latin typeface="Calibri"/>
              <a:ea typeface="Calibri"/>
              <a:cs typeface="Calibri"/>
              <a:sym typeface="Calibri"/>
            </a:endParaRPr>
          </a:p>
        </p:txBody>
      </p:sp>
      <p:sp>
        <p:nvSpPr>
          <p:cNvPr id="879" name="Google Shape;879;p51"/>
          <p:cNvSpPr txBox="1"/>
          <p:nvPr/>
        </p:nvSpPr>
        <p:spPr>
          <a:xfrm>
            <a:off x="3489960" y="6114399"/>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52"/>
          <p:cNvSpPr txBox="1">
            <a:spLocks noGrp="1"/>
          </p:cNvSpPr>
          <p:nvPr>
            <p:ph type="title" idx="4294967295"/>
          </p:nvPr>
        </p:nvSpPr>
        <p:spPr>
          <a:xfrm>
            <a:off x="906379" y="371092"/>
            <a:ext cx="10443410" cy="116914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02D15"/>
              </a:buClr>
              <a:buSzPts val="4000"/>
              <a:buFont typeface="Calibri"/>
              <a:buNone/>
            </a:pPr>
            <a:r>
              <a:rPr lang="en-US" sz="4000" b="1" i="0" u="none" strike="noStrike" cap="none">
                <a:solidFill>
                  <a:srgbClr val="B02D15"/>
                </a:solidFill>
                <a:latin typeface="Calibri"/>
                <a:ea typeface="Calibri"/>
                <a:cs typeface="Calibri"/>
                <a:sym typeface="Calibri"/>
              </a:rPr>
              <a:t>As AIP employers, we do so much admin work and now intercultural learning. It’s lopsided!</a:t>
            </a:r>
            <a:endParaRPr sz="4000" b="1" i="0" u="none" strike="noStrike" cap="none">
              <a:solidFill>
                <a:srgbClr val="B02D15"/>
              </a:solidFill>
              <a:latin typeface="Calibri"/>
              <a:ea typeface="Calibri"/>
              <a:cs typeface="Calibri"/>
              <a:sym typeface="Calibri"/>
            </a:endParaRPr>
          </a:p>
        </p:txBody>
      </p:sp>
      <p:grpSp>
        <p:nvGrpSpPr>
          <p:cNvPr id="890" name="Google Shape;890;p52">
            <a:extLst>
              <a:ext uri="{C183D7F6-B498-43B3-948B-1728B52AA6E4}">
                <adec:decorative xmlns:adec="http://schemas.microsoft.com/office/drawing/2017/decorative" val="1"/>
              </a:ext>
            </a:extLst>
          </p:cNvPr>
          <p:cNvGrpSpPr/>
          <p:nvPr/>
        </p:nvGrpSpPr>
        <p:grpSpPr>
          <a:xfrm>
            <a:off x="906379" y="2077453"/>
            <a:ext cx="4058654" cy="4002506"/>
            <a:chOff x="1122947" y="2354572"/>
            <a:chExt cx="4058654" cy="4002506"/>
          </a:xfrm>
        </p:grpSpPr>
        <p:sp>
          <p:nvSpPr>
            <p:cNvPr id="891" name="Google Shape;891;p52"/>
            <p:cNvSpPr/>
            <p:nvPr/>
          </p:nvSpPr>
          <p:spPr>
            <a:xfrm>
              <a:off x="1122947" y="2354572"/>
              <a:ext cx="4002506" cy="4002506"/>
            </a:xfrm>
            <a:prstGeom prst="ellipse">
              <a:avLst/>
            </a:prstGeom>
            <a:solidFill>
              <a:srgbClr val="881C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81C1C"/>
                </a:solidFill>
                <a:latin typeface="Calibri"/>
                <a:ea typeface="Calibri"/>
                <a:cs typeface="Calibri"/>
                <a:sym typeface="Calibri"/>
              </a:endParaRPr>
            </a:p>
          </p:txBody>
        </p:sp>
        <p:sp>
          <p:nvSpPr>
            <p:cNvPr id="892" name="Google Shape;892;p52"/>
            <p:cNvSpPr/>
            <p:nvPr/>
          </p:nvSpPr>
          <p:spPr>
            <a:xfrm rot="10800000">
              <a:off x="2502569" y="3429000"/>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93" name="Google Shape;893;p52"/>
          <p:cNvSpPr txBox="1"/>
          <p:nvPr/>
        </p:nvSpPr>
        <p:spPr>
          <a:xfrm>
            <a:off x="3245049" y="3641336"/>
            <a:ext cx="16065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881C1C"/>
                </a:solidFill>
                <a:latin typeface="Calibri"/>
                <a:ea typeface="Calibri"/>
                <a:cs typeface="Calibri"/>
                <a:sym typeface="Calibri"/>
              </a:rPr>
              <a:t>MYTH</a:t>
            </a:r>
            <a:endParaRPr sz="4400" b="1">
              <a:solidFill>
                <a:srgbClr val="881C1C"/>
              </a:solidFill>
              <a:latin typeface="Calibri"/>
              <a:ea typeface="Calibri"/>
              <a:cs typeface="Calibri"/>
              <a:sym typeface="Calibri"/>
            </a:endParaRPr>
          </a:p>
        </p:txBody>
      </p:sp>
      <p:sp>
        <p:nvSpPr>
          <p:cNvPr id="894" name="Google Shape;894;p52"/>
          <p:cNvSpPr txBox="1"/>
          <p:nvPr/>
        </p:nvSpPr>
        <p:spPr>
          <a:xfrm>
            <a:off x="5374384" y="2317896"/>
            <a:ext cx="6655312" cy="341632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800" b="1">
                <a:solidFill>
                  <a:srgbClr val="881C1C"/>
                </a:solidFill>
                <a:latin typeface="Calibri"/>
                <a:ea typeface="Calibri"/>
                <a:cs typeface="Calibri"/>
                <a:sym typeface="Calibri"/>
              </a:rPr>
              <a:t>Similar support and training is provided to newcomers, such as learning about Canadian workplace culture</a:t>
            </a:r>
            <a:endParaRP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grpSp>
        <p:nvGrpSpPr>
          <p:cNvPr id="900" name="Google Shape;900;p53">
            <a:extLst>
              <a:ext uri="{C183D7F6-B498-43B3-948B-1728B52AA6E4}">
                <adec:decorative xmlns:adec="http://schemas.microsoft.com/office/drawing/2017/decorative" val="1"/>
              </a:ext>
            </a:extLst>
          </p:cNvPr>
          <p:cNvGrpSpPr/>
          <p:nvPr/>
        </p:nvGrpSpPr>
        <p:grpSpPr>
          <a:xfrm>
            <a:off x="7459577" y="2077453"/>
            <a:ext cx="4058654" cy="4002506"/>
            <a:chOff x="7010400" y="2354572"/>
            <a:chExt cx="4058654" cy="4002506"/>
          </a:xfrm>
        </p:grpSpPr>
        <p:sp>
          <p:nvSpPr>
            <p:cNvPr id="901" name="Google Shape;901;p53"/>
            <p:cNvSpPr/>
            <p:nvPr/>
          </p:nvSpPr>
          <p:spPr>
            <a:xfrm>
              <a:off x="7066548" y="2354572"/>
              <a:ext cx="4002506" cy="4002506"/>
            </a:xfrm>
            <a:prstGeom prst="ellipse">
              <a:avLst/>
            </a:prstGeom>
            <a:solidFill>
              <a:srgbClr val="6E8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02" name="Google Shape;902;p53"/>
            <p:cNvSpPr/>
            <p:nvPr/>
          </p:nvSpPr>
          <p:spPr>
            <a:xfrm>
              <a:off x="7010400" y="3379577"/>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903" name="Google Shape;903;p53">
            <a:extLst>
              <a:ext uri="{C183D7F6-B498-43B3-948B-1728B52AA6E4}">
                <adec:decorative xmlns:adec="http://schemas.microsoft.com/office/drawing/2017/decorative" val="1"/>
              </a:ext>
            </a:extLst>
          </p:cNvPr>
          <p:cNvGrpSpPr/>
          <p:nvPr/>
        </p:nvGrpSpPr>
        <p:grpSpPr>
          <a:xfrm>
            <a:off x="906379" y="2077453"/>
            <a:ext cx="4058654" cy="4002506"/>
            <a:chOff x="1122947" y="2354572"/>
            <a:chExt cx="4058654" cy="4002506"/>
          </a:xfrm>
        </p:grpSpPr>
        <p:sp>
          <p:nvSpPr>
            <p:cNvPr id="904" name="Google Shape;904;p53"/>
            <p:cNvSpPr/>
            <p:nvPr/>
          </p:nvSpPr>
          <p:spPr>
            <a:xfrm>
              <a:off x="1122947" y="2354572"/>
              <a:ext cx="4002506" cy="4002506"/>
            </a:xfrm>
            <a:prstGeom prst="ellipse">
              <a:avLst/>
            </a:prstGeom>
            <a:solidFill>
              <a:srgbClr val="881C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881C1C"/>
                </a:solidFill>
                <a:latin typeface="Calibri"/>
                <a:ea typeface="Calibri"/>
                <a:cs typeface="Calibri"/>
                <a:sym typeface="Calibri"/>
              </a:endParaRPr>
            </a:p>
          </p:txBody>
        </p:sp>
        <p:sp>
          <p:nvSpPr>
            <p:cNvPr id="905" name="Google Shape;905;p53"/>
            <p:cNvSpPr/>
            <p:nvPr/>
          </p:nvSpPr>
          <p:spPr>
            <a:xfrm rot="10800000">
              <a:off x="2502569" y="3429000"/>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910" name="Google Shape;910;p53"/>
          <p:cNvSpPr txBox="1">
            <a:spLocks noGrp="1"/>
          </p:cNvSpPr>
          <p:nvPr>
            <p:ph type="title" idx="4294967295"/>
          </p:nvPr>
        </p:nvSpPr>
        <p:spPr>
          <a:xfrm>
            <a:off x="906379" y="371092"/>
            <a:ext cx="10443410" cy="116914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02D15"/>
              </a:buClr>
              <a:buSzPts val="4000"/>
              <a:buFont typeface="Calibri"/>
              <a:buNone/>
            </a:pPr>
            <a:r>
              <a:rPr lang="en-US" sz="4000" b="1" i="0" u="none" strike="noStrike" cap="none">
                <a:solidFill>
                  <a:srgbClr val="B02D15"/>
                </a:solidFill>
                <a:latin typeface="Calibri"/>
                <a:ea typeface="Calibri"/>
                <a:cs typeface="Calibri"/>
                <a:sym typeface="Calibri"/>
              </a:rPr>
              <a:t>When a newcomer employee arrives late for a meeting, they are disrespecting their colleagues.</a:t>
            </a:r>
            <a:endParaRPr/>
          </a:p>
        </p:txBody>
      </p:sp>
      <p:sp>
        <p:nvSpPr>
          <p:cNvPr id="907" name="Google Shape;907;p53"/>
          <p:cNvSpPr txBox="1"/>
          <p:nvPr/>
        </p:nvSpPr>
        <p:spPr>
          <a:xfrm>
            <a:off x="3245049" y="3641336"/>
            <a:ext cx="160653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81C1C"/>
              </a:buClr>
              <a:buSzPts val="4400"/>
              <a:buFont typeface="Calibri"/>
              <a:buNone/>
            </a:pPr>
            <a:r>
              <a:rPr lang="en-US" sz="4400" b="1" i="0" u="none" strike="noStrike" cap="none">
                <a:solidFill>
                  <a:srgbClr val="881C1C"/>
                </a:solidFill>
                <a:latin typeface="Calibri"/>
                <a:ea typeface="Calibri"/>
                <a:cs typeface="Calibri"/>
                <a:sym typeface="Calibri"/>
              </a:rPr>
              <a:t>MYTH</a:t>
            </a:r>
            <a:endParaRPr sz="4400" b="1" i="0" u="none" strike="noStrike" cap="none">
              <a:solidFill>
                <a:srgbClr val="881C1C"/>
              </a:solidFill>
              <a:latin typeface="Calibri"/>
              <a:ea typeface="Calibri"/>
              <a:cs typeface="Calibri"/>
              <a:sym typeface="Calibri"/>
            </a:endParaRPr>
          </a:p>
        </p:txBody>
      </p:sp>
      <p:sp>
        <p:nvSpPr>
          <p:cNvPr id="908" name="Google Shape;908;p53"/>
          <p:cNvSpPr txBox="1"/>
          <p:nvPr/>
        </p:nvSpPr>
        <p:spPr>
          <a:xfrm>
            <a:off x="7458419" y="3624116"/>
            <a:ext cx="2074158"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78D46"/>
              </a:buClr>
              <a:buSzPts val="4400"/>
              <a:buFont typeface="Calibri"/>
              <a:buNone/>
            </a:pPr>
            <a:r>
              <a:rPr lang="en-US" sz="4400" b="1" i="0" u="none" strike="noStrike" cap="none">
                <a:solidFill>
                  <a:srgbClr val="778D46"/>
                </a:solidFill>
                <a:latin typeface="Calibri"/>
                <a:ea typeface="Calibri"/>
                <a:cs typeface="Calibri"/>
                <a:sym typeface="Calibri"/>
              </a:rPr>
              <a:t>REALITY</a:t>
            </a:r>
            <a:endParaRPr sz="4400" b="1" i="0" u="none" strike="noStrike" cap="none">
              <a:solidFill>
                <a:srgbClr val="778D46"/>
              </a:solidFill>
              <a:latin typeface="Calibri"/>
              <a:ea typeface="Calibri"/>
              <a:cs typeface="Calibri"/>
              <a:sym typeface="Calibri"/>
            </a:endParaRPr>
          </a:p>
        </p:txBody>
      </p:sp>
      <p:sp>
        <p:nvSpPr>
          <p:cNvPr id="909" name="Google Shape;909;p53"/>
          <p:cNvSpPr txBox="1"/>
          <p:nvPr/>
        </p:nvSpPr>
        <p:spPr>
          <a:xfrm>
            <a:off x="5279523" y="2501351"/>
            <a:ext cx="1807100" cy="31547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6E6E6"/>
              </a:buClr>
              <a:buSzPts val="19900"/>
              <a:buFont typeface="Calibri"/>
              <a:buNone/>
            </a:pPr>
            <a:r>
              <a:rPr lang="en-US" sz="19900" b="1" i="0" u="none" strike="noStrike" cap="none">
                <a:solidFill>
                  <a:srgbClr val="E6E6E6"/>
                </a:solidFill>
                <a:latin typeface="Calibri"/>
                <a:ea typeface="Calibri"/>
                <a:cs typeface="Calibri"/>
                <a:sym typeface="Calibri"/>
              </a:rPr>
              <a:t>?</a:t>
            </a:r>
            <a:endParaRPr sz="19900" b="1" i="0" u="none" strike="noStrike" cap="none">
              <a:solidFill>
                <a:srgbClr val="E6E6E6"/>
              </a:solidFill>
              <a:latin typeface="Calibri"/>
              <a:ea typeface="Calibri"/>
              <a:cs typeface="Calibri"/>
              <a:sym typeface="Calibri"/>
            </a:endParaRPr>
          </a:p>
        </p:txBody>
      </p:sp>
      <p:sp>
        <p:nvSpPr>
          <p:cNvPr id="906" name="Google Shape;906;p53"/>
          <p:cNvSpPr txBox="1"/>
          <p:nvPr/>
        </p:nvSpPr>
        <p:spPr>
          <a:xfrm>
            <a:off x="3489960" y="6114399"/>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54"/>
          <p:cNvSpPr txBox="1">
            <a:spLocks noGrp="1"/>
          </p:cNvSpPr>
          <p:nvPr>
            <p:ph type="title" idx="4294967295"/>
          </p:nvPr>
        </p:nvSpPr>
        <p:spPr>
          <a:xfrm>
            <a:off x="906379" y="371092"/>
            <a:ext cx="10443410" cy="116914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02D15"/>
              </a:buClr>
              <a:buSzPts val="4000"/>
              <a:buFont typeface="Calibri"/>
              <a:buNone/>
            </a:pPr>
            <a:r>
              <a:rPr lang="en-US" sz="4000" b="1" i="0" u="none" strike="noStrike" cap="none" dirty="0">
                <a:solidFill>
                  <a:srgbClr val="B02D15"/>
                </a:solidFill>
                <a:latin typeface="Calibri"/>
                <a:ea typeface="Calibri"/>
                <a:cs typeface="Calibri"/>
                <a:sym typeface="Calibri"/>
              </a:rPr>
              <a:t>When a newcomer employee arrives late for a meeting, they are disrespecting their colleagues.</a:t>
            </a:r>
            <a:endParaRPr sz="4000" b="1" i="0" u="none" strike="noStrike" cap="none" dirty="0">
              <a:solidFill>
                <a:srgbClr val="B02D15"/>
              </a:solidFill>
              <a:latin typeface="Calibri"/>
              <a:ea typeface="Calibri"/>
              <a:cs typeface="Calibri"/>
              <a:sym typeface="Calibri"/>
            </a:endParaRPr>
          </a:p>
        </p:txBody>
      </p:sp>
      <p:grpSp>
        <p:nvGrpSpPr>
          <p:cNvPr id="917" name="Google Shape;917;p54">
            <a:extLst>
              <a:ext uri="{C183D7F6-B498-43B3-948B-1728B52AA6E4}">
                <adec:decorative xmlns:adec="http://schemas.microsoft.com/office/drawing/2017/decorative" val="1"/>
              </a:ext>
            </a:extLst>
          </p:cNvPr>
          <p:cNvGrpSpPr/>
          <p:nvPr/>
        </p:nvGrpSpPr>
        <p:grpSpPr>
          <a:xfrm>
            <a:off x="906379" y="2077453"/>
            <a:ext cx="4058654" cy="4002506"/>
            <a:chOff x="1122947" y="2354572"/>
            <a:chExt cx="4058654" cy="4002506"/>
          </a:xfrm>
        </p:grpSpPr>
        <p:sp>
          <p:nvSpPr>
            <p:cNvPr id="918" name="Google Shape;918;p54"/>
            <p:cNvSpPr/>
            <p:nvPr/>
          </p:nvSpPr>
          <p:spPr>
            <a:xfrm>
              <a:off x="1122947" y="2354572"/>
              <a:ext cx="4002506" cy="4002506"/>
            </a:xfrm>
            <a:prstGeom prst="ellipse">
              <a:avLst/>
            </a:prstGeom>
            <a:solidFill>
              <a:srgbClr val="881C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881C1C"/>
                </a:solidFill>
                <a:latin typeface="Calibri"/>
                <a:ea typeface="Calibri"/>
                <a:cs typeface="Calibri"/>
                <a:sym typeface="Calibri"/>
              </a:endParaRPr>
            </a:p>
          </p:txBody>
        </p:sp>
        <p:sp>
          <p:nvSpPr>
            <p:cNvPr id="919" name="Google Shape;919;p54"/>
            <p:cNvSpPr/>
            <p:nvPr/>
          </p:nvSpPr>
          <p:spPr>
            <a:xfrm rot="10800000">
              <a:off x="2502569" y="3429000"/>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920" name="Google Shape;920;p54"/>
          <p:cNvSpPr txBox="1"/>
          <p:nvPr/>
        </p:nvSpPr>
        <p:spPr>
          <a:xfrm>
            <a:off x="3245049" y="3641336"/>
            <a:ext cx="160653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81C1C"/>
              </a:buClr>
              <a:buSzPts val="4400"/>
              <a:buFont typeface="Calibri"/>
              <a:buNone/>
            </a:pPr>
            <a:r>
              <a:rPr lang="en-US" sz="4400" b="1" i="0" u="none" strike="noStrike" cap="none">
                <a:solidFill>
                  <a:srgbClr val="881C1C"/>
                </a:solidFill>
                <a:latin typeface="Calibri"/>
                <a:ea typeface="Calibri"/>
                <a:cs typeface="Calibri"/>
                <a:sym typeface="Calibri"/>
              </a:rPr>
              <a:t>MYTH</a:t>
            </a:r>
            <a:endParaRPr sz="4400" b="1" i="0" u="none" strike="noStrike" cap="none">
              <a:solidFill>
                <a:srgbClr val="881C1C"/>
              </a:solidFill>
              <a:latin typeface="Calibri"/>
              <a:ea typeface="Calibri"/>
              <a:cs typeface="Calibri"/>
              <a:sym typeface="Calibri"/>
            </a:endParaRPr>
          </a:p>
        </p:txBody>
      </p:sp>
      <p:sp>
        <p:nvSpPr>
          <p:cNvPr id="921" name="Google Shape;921;p54"/>
          <p:cNvSpPr txBox="1"/>
          <p:nvPr/>
        </p:nvSpPr>
        <p:spPr>
          <a:xfrm>
            <a:off x="5374384" y="2317896"/>
            <a:ext cx="6655312" cy="341632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B02D15"/>
              </a:buClr>
              <a:buSzPts val="4860"/>
              <a:buFont typeface="Calibri"/>
              <a:buNone/>
            </a:pPr>
            <a:r>
              <a:rPr lang="en-US" sz="4800" b="1" dirty="0">
                <a:solidFill>
                  <a:srgbClr val="881C1C"/>
                </a:solidFill>
                <a:latin typeface="Calibri"/>
                <a:ea typeface="Calibri"/>
                <a:cs typeface="Calibri"/>
                <a:sym typeface="Calibri"/>
              </a:rPr>
              <a:t>Wide variety of different </a:t>
            </a:r>
            <a:endParaRPr dirty="0"/>
          </a:p>
          <a:p>
            <a:pPr marL="0" marR="0" lvl="0" indent="0" algn="l" rtl="0">
              <a:lnSpc>
                <a:spcPct val="90000"/>
              </a:lnSpc>
              <a:spcBef>
                <a:spcPts val="0"/>
              </a:spcBef>
              <a:spcAft>
                <a:spcPts val="0"/>
              </a:spcAft>
              <a:buClr>
                <a:srgbClr val="B02D15"/>
              </a:buClr>
              <a:buSzPts val="4860"/>
              <a:buFont typeface="Calibri"/>
              <a:buNone/>
            </a:pPr>
            <a:r>
              <a:rPr lang="en-US" sz="4800" b="1" dirty="0">
                <a:solidFill>
                  <a:srgbClr val="881C1C"/>
                </a:solidFill>
                <a:latin typeface="Calibri"/>
                <a:ea typeface="Calibri"/>
                <a:cs typeface="Calibri"/>
                <a:sym typeface="Calibri"/>
              </a:rPr>
              <a:t>attitudes towards time</a:t>
            </a:r>
            <a:endParaRPr dirty="0"/>
          </a:p>
          <a:p>
            <a:pPr marL="0" marR="0" lvl="0" indent="0" algn="l" rtl="0">
              <a:lnSpc>
                <a:spcPct val="90000"/>
              </a:lnSpc>
              <a:spcBef>
                <a:spcPts val="0"/>
              </a:spcBef>
              <a:spcAft>
                <a:spcPts val="0"/>
              </a:spcAft>
              <a:buClr>
                <a:srgbClr val="B02D15"/>
              </a:buClr>
              <a:buSzPts val="4860"/>
              <a:buFont typeface="Calibri"/>
              <a:buNone/>
            </a:pPr>
            <a:r>
              <a:rPr lang="en-US" sz="4800" b="1" dirty="0">
                <a:solidFill>
                  <a:srgbClr val="881C1C"/>
                </a:solidFill>
                <a:latin typeface="Calibri"/>
                <a:ea typeface="Calibri"/>
                <a:cs typeface="Calibri"/>
                <a:sym typeface="Calibri"/>
              </a:rPr>
              <a:t>Not a conscious decision but based on cultural values and beliefs</a:t>
            </a:r>
            <a:endParaRPr sz="4800" b="1" i="0" u="none" strike="noStrike" cap="none" dirty="0">
              <a:solidFill>
                <a:srgbClr val="881C1C"/>
              </a:solidFill>
              <a:latin typeface="Calibri"/>
              <a:ea typeface="Calibri"/>
              <a:cs typeface="Calibri"/>
              <a:sym typeface="Calibri"/>
            </a:endParaRP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55"/>
          <p:cNvSpPr txBox="1">
            <a:spLocks noGrp="1"/>
          </p:cNvSpPr>
          <p:nvPr>
            <p:ph type="title" idx="4294967295"/>
          </p:nvPr>
        </p:nvSpPr>
        <p:spPr>
          <a:xfrm>
            <a:off x="0" y="371092"/>
            <a:ext cx="12192000" cy="116914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B02D15"/>
              </a:buClr>
              <a:buSzPts val="4800"/>
              <a:buFont typeface="Calibri"/>
              <a:buNone/>
            </a:pPr>
            <a:r>
              <a:rPr lang="en-US" sz="4800" b="1" i="0" u="none" strike="noStrike" cap="none" dirty="0">
                <a:solidFill>
                  <a:srgbClr val="B02D15"/>
                </a:solidFill>
                <a:latin typeface="Calibri"/>
                <a:ea typeface="Calibri"/>
                <a:cs typeface="Calibri"/>
                <a:sym typeface="Calibri"/>
              </a:rPr>
              <a:t>Question</a:t>
            </a:r>
            <a:endParaRPr sz="4800" b="1" i="0" u="none" strike="noStrike" cap="none" dirty="0">
              <a:solidFill>
                <a:srgbClr val="B02D15"/>
              </a:solidFill>
              <a:latin typeface="Calibri"/>
              <a:ea typeface="Calibri"/>
              <a:cs typeface="Calibri"/>
              <a:sym typeface="Calibri"/>
            </a:endParaRPr>
          </a:p>
        </p:txBody>
      </p:sp>
      <p:grpSp>
        <p:nvGrpSpPr>
          <p:cNvPr id="928" name="Google Shape;928;p55">
            <a:extLst>
              <a:ext uri="{C183D7F6-B498-43B3-948B-1728B52AA6E4}">
                <adec:decorative xmlns:adec="http://schemas.microsoft.com/office/drawing/2017/decorative" val="1"/>
              </a:ext>
            </a:extLst>
          </p:cNvPr>
          <p:cNvGrpSpPr/>
          <p:nvPr/>
        </p:nvGrpSpPr>
        <p:grpSpPr>
          <a:xfrm>
            <a:off x="7459577" y="2077453"/>
            <a:ext cx="4058654" cy="4002506"/>
            <a:chOff x="7010400" y="2354572"/>
            <a:chExt cx="4058654" cy="4002506"/>
          </a:xfrm>
        </p:grpSpPr>
        <p:sp>
          <p:nvSpPr>
            <p:cNvPr id="929" name="Google Shape;929;p55"/>
            <p:cNvSpPr/>
            <p:nvPr/>
          </p:nvSpPr>
          <p:spPr>
            <a:xfrm>
              <a:off x="7066548" y="2354572"/>
              <a:ext cx="4002506" cy="4002506"/>
            </a:xfrm>
            <a:prstGeom prst="ellipse">
              <a:avLst/>
            </a:prstGeom>
            <a:solidFill>
              <a:srgbClr val="6E85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0" name="Google Shape;930;p55"/>
            <p:cNvSpPr/>
            <p:nvPr/>
          </p:nvSpPr>
          <p:spPr>
            <a:xfrm>
              <a:off x="7010400" y="3379577"/>
              <a:ext cx="2679032" cy="1812758"/>
            </a:xfrm>
            <a:prstGeom prst="righ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31" name="Google Shape;931;p55"/>
          <p:cNvSpPr txBox="1"/>
          <p:nvPr/>
        </p:nvSpPr>
        <p:spPr>
          <a:xfrm>
            <a:off x="7458419" y="3624116"/>
            <a:ext cx="207415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778D46"/>
                </a:solidFill>
                <a:latin typeface="Calibri"/>
                <a:ea typeface="Calibri"/>
                <a:cs typeface="Calibri"/>
                <a:sym typeface="Calibri"/>
              </a:rPr>
              <a:t>REALITY</a:t>
            </a:r>
            <a:endParaRPr sz="4400" b="1">
              <a:solidFill>
                <a:srgbClr val="778D46"/>
              </a:solidFill>
              <a:latin typeface="Calibri"/>
              <a:ea typeface="Calibri"/>
              <a:cs typeface="Calibri"/>
              <a:sym typeface="Calibri"/>
            </a:endParaRPr>
          </a:p>
        </p:txBody>
      </p:sp>
      <p:sp>
        <p:nvSpPr>
          <p:cNvPr id="932" name="Google Shape;932;p55"/>
          <p:cNvSpPr txBox="1"/>
          <p:nvPr/>
        </p:nvSpPr>
        <p:spPr>
          <a:xfrm>
            <a:off x="802106" y="3740555"/>
            <a:ext cx="5946463" cy="646331"/>
          </a:xfrm>
          <a:prstGeom prst="rect">
            <a:avLst/>
          </a:prstGeom>
          <a:noFill/>
          <a:ln>
            <a:noFill/>
          </a:ln>
        </p:spPr>
        <p:txBody>
          <a:bodyPr spcFirstLastPara="1" wrap="square" lIns="91425" tIns="45700" rIns="91425" bIns="45700" anchor="ctr" anchorCtr="0">
            <a:spAutoFit/>
          </a:bodyPr>
          <a:lstStyle/>
          <a:p>
            <a:pPr marL="0" marR="0" lvl="0" indent="0" algn="r" rtl="0">
              <a:lnSpc>
                <a:spcPct val="90000"/>
              </a:lnSpc>
              <a:spcBef>
                <a:spcPts val="0"/>
              </a:spcBef>
              <a:spcAft>
                <a:spcPts val="0"/>
              </a:spcAft>
              <a:buNone/>
            </a:pPr>
            <a:r>
              <a:rPr lang="en-US" sz="4000" b="1" dirty="0">
                <a:solidFill>
                  <a:srgbClr val="778D46"/>
                </a:solidFill>
                <a:latin typeface="Calibri"/>
                <a:ea typeface="Calibri"/>
                <a:cs typeface="Calibri"/>
                <a:sym typeface="Calibri"/>
              </a:rPr>
              <a:t>Answer</a:t>
            </a:r>
            <a:endParaRPr dirty="0"/>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56"/>
          <p:cNvSpPr txBox="1">
            <a:spLocks noGrp="1"/>
          </p:cNvSpPr>
          <p:nvPr>
            <p:ph type="title" idx="4294967295"/>
          </p:nvPr>
        </p:nvSpPr>
        <p:spPr>
          <a:xfrm>
            <a:off x="3076749" y="3457075"/>
            <a:ext cx="6348380" cy="173124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262626"/>
              </a:buClr>
              <a:buSzPts val="3600"/>
              <a:buFont typeface="Calibri"/>
              <a:buNone/>
            </a:pPr>
            <a:r>
              <a:rPr lang="en-US" sz="3600" b="1" i="0" u="none" strike="noStrike" cap="none">
                <a:solidFill>
                  <a:srgbClr val="262626"/>
                </a:solidFill>
                <a:latin typeface="Calibri"/>
                <a:ea typeface="Calibri"/>
                <a:cs typeface="Calibri"/>
                <a:sym typeface="Calibri"/>
              </a:rPr>
              <a:t>Apply</a:t>
            </a:r>
            <a:r>
              <a:rPr lang="en-US" sz="3600" b="0" i="0" u="none" strike="noStrike" cap="none">
                <a:solidFill>
                  <a:srgbClr val="262626"/>
                </a:solidFill>
                <a:latin typeface="Calibri"/>
                <a:ea typeface="Calibri"/>
                <a:cs typeface="Calibri"/>
                <a:sym typeface="Calibri"/>
              </a:rPr>
              <a:t> your understanding of culture to the experience of the newcomer in your workplace.</a:t>
            </a:r>
            <a:endParaRPr/>
          </a:p>
        </p:txBody>
      </p:sp>
      <p:pic>
        <p:nvPicPr>
          <p:cNvPr id="938" name="Google Shape;938;p5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937675" y="1084276"/>
            <a:ext cx="2316650" cy="2316650"/>
          </a:xfrm>
          <a:prstGeom prst="rect">
            <a:avLst/>
          </a:prstGeom>
          <a:noFill/>
          <a:ln>
            <a:noFill/>
          </a:ln>
        </p:spPr>
      </p:pic>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pic>
        <p:nvPicPr>
          <p:cNvPr id="944" name="Google Shape;944;p5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752904" y="2276669"/>
            <a:ext cx="15210714" cy="4581331"/>
          </a:xfrm>
          <a:prstGeom prst="rect">
            <a:avLst/>
          </a:prstGeom>
          <a:noFill/>
          <a:ln>
            <a:noFill/>
          </a:ln>
        </p:spPr>
      </p:pic>
      <p:sp>
        <p:nvSpPr>
          <p:cNvPr id="945" name="Google Shape;945;p57"/>
          <p:cNvSpPr txBox="1">
            <a:spLocks noGrp="1"/>
          </p:cNvSpPr>
          <p:nvPr>
            <p:ph type="title" idx="4294967295"/>
          </p:nvPr>
        </p:nvSpPr>
        <p:spPr>
          <a:xfrm>
            <a:off x="1140034" y="1337581"/>
            <a:ext cx="10443410" cy="1878176"/>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B02D15"/>
              </a:buClr>
              <a:buSzPts val="4000"/>
              <a:buFont typeface="Calibri"/>
              <a:buNone/>
              <a:tabLst/>
              <a:defRPr/>
            </a:pPr>
            <a:r>
              <a:rPr kumimoji="0" lang="en-US" sz="5400" b="1" i="0" u="none" strike="noStrike" kern="0" cap="none" spc="0" normalizeH="0" baseline="0" noProof="0" dirty="0">
                <a:ln>
                  <a:noFill/>
                </a:ln>
                <a:solidFill>
                  <a:srgbClr val="B02D15"/>
                </a:solidFill>
                <a:effectLst/>
                <a:uLnTx/>
                <a:uFillTx/>
                <a:latin typeface="Calibri"/>
                <a:ea typeface="Calibri"/>
                <a:cs typeface="Calibri"/>
                <a:sym typeface="Calibri"/>
              </a:rPr>
              <a:t>Have you ever been excluded?</a:t>
            </a:r>
            <a:endParaRPr kumimoji="0" lang="en-US" sz="20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B02D15"/>
              </a:buClr>
              <a:buSzPts val="4000"/>
              <a:buFont typeface="Calibri"/>
              <a:buNone/>
              <a:tabLst/>
              <a:defRPr/>
            </a:pPr>
            <a:r>
              <a:rPr kumimoji="0" lang="en-US" sz="5400" b="1" i="0" u="none" strike="noStrike" kern="0" cap="none" spc="0" normalizeH="0" baseline="0" noProof="0" dirty="0">
                <a:ln>
                  <a:noFill/>
                </a:ln>
                <a:solidFill>
                  <a:srgbClr val="B02D15"/>
                </a:solidFill>
                <a:effectLst/>
                <a:uLnTx/>
                <a:uFillTx/>
                <a:latin typeface="Calibri"/>
                <a:ea typeface="Calibri"/>
                <a:cs typeface="Calibri"/>
                <a:sym typeface="Calibri"/>
              </a:rPr>
              <a:t>How did that feel?</a:t>
            </a:r>
            <a:endParaRPr kumimoji="0" lang="en-US" sz="20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58"/>
          <p:cNvSpPr txBox="1">
            <a:spLocks noGrp="1"/>
          </p:cNvSpPr>
          <p:nvPr>
            <p:ph type="title" idx="4294967295"/>
          </p:nvPr>
        </p:nvSpPr>
        <p:spPr>
          <a:xfrm>
            <a:off x="0" y="828210"/>
            <a:ext cx="121920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2"/>
              </a:buClr>
              <a:buSzPts val="3600"/>
              <a:buFont typeface="Calibri"/>
              <a:buNone/>
            </a:pPr>
            <a:r>
              <a:rPr lang="en-US" sz="3600" b="1" i="0" u="none" strike="noStrike" cap="none" dirty="0">
                <a:solidFill>
                  <a:schemeClr val="accent2"/>
                </a:solidFill>
                <a:latin typeface="Calibri"/>
                <a:ea typeface="Calibri"/>
                <a:cs typeface="Calibri"/>
                <a:sym typeface="Calibri"/>
              </a:rPr>
              <a:t>The Newcomer Journey</a:t>
            </a:r>
            <a:endParaRPr dirty="0"/>
          </a:p>
          <a:p>
            <a:pPr marL="0" marR="0" lvl="0" indent="0" algn="ctr" rtl="0">
              <a:lnSpc>
                <a:spcPct val="90000"/>
              </a:lnSpc>
              <a:spcBef>
                <a:spcPts val="0"/>
              </a:spcBef>
              <a:spcAft>
                <a:spcPts val="0"/>
              </a:spcAft>
              <a:buClr>
                <a:srgbClr val="C55A11"/>
              </a:buClr>
              <a:buSzPts val="5400"/>
              <a:buFont typeface="Calibri"/>
              <a:buNone/>
            </a:pPr>
            <a:r>
              <a:rPr lang="en-US" sz="5400" b="1" i="0" u="none" strike="noStrike" cap="none" dirty="0">
                <a:solidFill>
                  <a:srgbClr val="C55A11"/>
                </a:solidFill>
                <a:latin typeface="Calibri"/>
                <a:ea typeface="Calibri"/>
                <a:cs typeface="Calibri"/>
                <a:sym typeface="Calibri"/>
              </a:rPr>
              <a:t>The first year</a:t>
            </a:r>
            <a:endParaRPr dirty="0"/>
          </a:p>
        </p:txBody>
      </p:sp>
      <p:pic>
        <p:nvPicPr>
          <p:cNvPr id="952" name="Google Shape;952;p5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837799" y="2522963"/>
            <a:ext cx="1916870" cy="1916870"/>
          </a:xfrm>
          <a:prstGeom prst="rect">
            <a:avLst/>
          </a:prstGeom>
          <a:noFill/>
          <a:ln>
            <a:noFill/>
          </a:ln>
        </p:spPr>
      </p:pic>
      <p:pic>
        <p:nvPicPr>
          <p:cNvPr id="953" name="Google Shape;953;p58">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196442" y="2998690"/>
            <a:ext cx="1441143" cy="1441143"/>
          </a:xfrm>
          <a:prstGeom prst="rect">
            <a:avLst/>
          </a:prstGeom>
          <a:noFill/>
          <a:ln>
            <a:noFill/>
          </a:ln>
        </p:spPr>
      </p:pic>
      <p:pic>
        <p:nvPicPr>
          <p:cNvPr id="954" name="Google Shape;954;p58">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034025" y="2943333"/>
            <a:ext cx="1521148" cy="1521148"/>
          </a:xfrm>
          <a:prstGeom prst="rect">
            <a:avLst/>
          </a:prstGeom>
          <a:noFill/>
          <a:ln>
            <a:noFill/>
          </a:ln>
        </p:spPr>
      </p:pic>
      <p:pic>
        <p:nvPicPr>
          <p:cNvPr id="955" name="Google Shape;955;p58">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9817425" y="2899376"/>
            <a:ext cx="1606667" cy="1606667"/>
          </a:xfrm>
          <a:prstGeom prst="rect">
            <a:avLst/>
          </a:prstGeom>
          <a:noFill/>
          <a:ln>
            <a:noFill/>
          </a:ln>
        </p:spPr>
      </p:pic>
      <p:sp>
        <p:nvSpPr>
          <p:cNvPr id="956" name="Google Shape;956;p58"/>
          <p:cNvSpPr txBox="1"/>
          <p:nvPr/>
        </p:nvSpPr>
        <p:spPr>
          <a:xfrm>
            <a:off x="1013221" y="4624082"/>
            <a:ext cx="181908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262626"/>
                </a:solidFill>
                <a:latin typeface="Calibri"/>
                <a:ea typeface="Calibri"/>
                <a:cs typeface="Calibri"/>
                <a:sym typeface="Calibri"/>
              </a:rPr>
              <a:t>Prepare</a:t>
            </a:r>
            <a:endParaRPr sz="4000">
              <a:solidFill>
                <a:srgbClr val="262626"/>
              </a:solidFill>
              <a:latin typeface="Calibri"/>
              <a:ea typeface="Calibri"/>
              <a:cs typeface="Calibri"/>
              <a:sym typeface="Calibri"/>
            </a:endParaRPr>
          </a:p>
        </p:txBody>
      </p:sp>
      <p:sp>
        <p:nvSpPr>
          <p:cNvPr id="957" name="Google Shape;957;p58"/>
          <p:cNvSpPr txBox="1"/>
          <p:nvPr/>
        </p:nvSpPr>
        <p:spPr>
          <a:xfrm>
            <a:off x="4062360" y="4630125"/>
            <a:ext cx="143962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262626"/>
                </a:solidFill>
                <a:latin typeface="Calibri"/>
                <a:ea typeface="Calibri"/>
                <a:cs typeface="Calibri"/>
                <a:sym typeface="Calibri"/>
              </a:rPr>
              <a:t>Arrive</a:t>
            </a:r>
            <a:endParaRPr sz="4000">
              <a:solidFill>
                <a:srgbClr val="262626"/>
              </a:solidFill>
              <a:latin typeface="Calibri"/>
              <a:ea typeface="Calibri"/>
              <a:cs typeface="Calibri"/>
              <a:sym typeface="Calibri"/>
            </a:endParaRPr>
          </a:p>
        </p:txBody>
      </p:sp>
      <p:sp>
        <p:nvSpPr>
          <p:cNvPr id="958" name="Google Shape;958;p58"/>
          <p:cNvSpPr txBox="1"/>
          <p:nvPr/>
        </p:nvSpPr>
        <p:spPr>
          <a:xfrm>
            <a:off x="6812246" y="4630125"/>
            <a:ext cx="2257109"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262626"/>
                </a:solidFill>
                <a:latin typeface="Calibri"/>
                <a:ea typeface="Calibri"/>
                <a:cs typeface="Calibri"/>
                <a:sym typeface="Calibri"/>
              </a:rPr>
              <a:t>Integrate</a:t>
            </a:r>
            <a:endParaRPr sz="4000" dirty="0">
              <a:solidFill>
                <a:srgbClr val="262626"/>
              </a:solidFill>
              <a:latin typeface="Calibri"/>
              <a:ea typeface="Calibri"/>
              <a:cs typeface="Calibri"/>
              <a:sym typeface="Calibri"/>
            </a:endParaRPr>
          </a:p>
        </p:txBody>
      </p:sp>
      <p:sp>
        <p:nvSpPr>
          <p:cNvPr id="959" name="Google Shape;959;p58"/>
          <p:cNvSpPr txBox="1"/>
          <p:nvPr/>
        </p:nvSpPr>
        <p:spPr>
          <a:xfrm>
            <a:off x="10275144" y="4517011"/>
            <a:ext cx="143962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262626"/>
                </a:solidFill>
                <a:latin typeface="Calibri"/>
                <a:ea typeface="Calibri"/>
                <a:cs typeface="Calibri"/>
                <a:sym typeface="Calibri"/>
              </a:rPr>
              <a:t>Stay</a:t>
            </a:r>
            <a:endParaRPr sz="4000" dirty="0">
              <a:solidFill>
                <a:srgbClr val="262626"/>
              </a:solidFill>
              <a:latin typeface="Calibri"/>
              <a:ea typeface="Calibri"/>
              <a:cs typeface="Calibri"/>
              <a:sym typeface="Calibri"/>
            </a:endParaRPr>
          </a:p>
        </p:txBody>
      </p:sp>
      <p:sp>
        <p:nvSpPr>
          <p:cNvPr id="960" name="Google Shape;960;p58">
            <a:extLst>
              <a:ext uri="{C183D7F6-B498-43B3-948B-1728B52AA6E4}">
                <adec:decorative xmlns:adec="http://schemas.microsoft.com/office/drawing/2017/decorative" val="1"/>
              </a:ext>
            </a:extLst>
          </p:cNvPr>
          <p:cNvSpPr/>
          <p:nvPr/>
        </p:nvSpPr>
        <p:spPr>
          <a:xfrm>
            <a:off x="625985" y="5277427"/>
            <a:ext cx="10940030" cy="523220"/>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59"/>
          <p:cNvSpPr txBox="1">
            <a:spLocks noGrp="1"/>
          </p:cNvSpPr>
          <p:nvPr>
            <p:ph type="title" idx="4294967295"/>
          </p:nvPr>
        </p:nvSpPr>
        <p:spPr>
          <a:xfrm>
            <a:off x="2152650" y="438329"/>
            <a:ext cx="78867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2"/>
              </a:buClr>
              <a:buSzPts val="3600"/>
              <a:buFont typeface="Calibri"/>
              <a:buNone/>
            </a:pPr>
            <a:r>
              <a:rPr lang="en-US" sz="3600" b="1" i="0" u="none" strike="noStrike" cap="none" dirty="0">
                <a:solidFill>
                  <a:schemeClr val="accent2"/>
                </a:solidFill>
                <a:latin typeface="Calibri"/>
                <a:ea typeface="Calibri"/>
                <a:cs typeface="Calibri"/>
                <a:sym typeface="Calibri"/>
              </a:rPr>
              <a:t>The Newcomer Journey</a:t>
            </a:r>
            <a:endParaRPr dirty="0"/>
          </a:p>
          <a:p>
            <a:pPr marL="0" marR="0" lvl="0" indent="0" algn="ctr" rtl="0">
              <a:lnSpc>
                <a:spcPct val="90000"/>
              </a:lnSpc>
              <a:spcBef>
                <a:spcPts val="0"/>
              </a:spcBef>
              <a:spcAft>
                <a:spcPts val="0"/>
              </a:spcAft>
              <a:buClr>
                <a:srgbClr val="C55A11"/>
              </a:buClr>
              <a:buSzPts val="5400"/>
              <a:buFont typeface="Calibri"/>
              <a:buNone/>
            </a:pPr>
            <a:r>
              <a:rPr lang="en-US" sz="5400" b="1" i="0" u="none" strike="noStrike" cap="none" dirty="0">
                <a:solidFill>
                  <a:srgbClr val="C55A11"/>
                </a:solidFill>
                <a:latin typeface="Calibri"/>
                <a:ea typeface="Calibri"/>
                <a:cs typeface="Calibri"/>
                <a:sym typeface="Calibri"/>
              </a:rPr>
              <a:t>Culture Shock</a:t>
            </a:r>
            <a:endParaRPr dirty="0"/>
          </a:p>
        </p:txBody>
      </p:sp>
      <p:sp>
        <p:nvSpPr>
          <p:cNvPr id="968" name="Google Shape;968;p59"/>
          <p:cNvSpPr txBox="1"/>
          <p:nvPr/>
        </p:nvSpPr>
        <p:spPr>
          <a:xfrm>
            <a:off x="1095812" y="3384669"/>
            <a:ext cx="19793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62626"/>
                </a:solidFill>
                <a:latin typeface="Calibri"/>
                <a:ea typeface="Calibri"/>
                <a:cs typeface="Calibri"/>
                <a:sym typeface="Calibri"/>
              </a:rPr>
              <a:t>Honeymoon</a:t>
            </a:r>
            <a:endParaRPr sz="2800">
              <a:solidFill>
                <a:srgbClr val="262626"/>
              </a:solidFill>
              <a:latin typeface="Calibri"/>
              <a:ea typeface="Calibri"/>
              <a:cs typeface="Calibri"/>
              <a:sym typeface="Calibri"/>
            </a:endParaRPr>
          </a:p>
        </p:txBody>
      </p:sp>
      <p:pic>
        <p:nvPicPr>
          <p:cNvPr id="969" name="Google Shape;969;p5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1524349" y="2196200"/>
            <a:ext cx="1122251" cy="1122251"/>
          </a:xfrm>
          <a:prstGeom prst="rect">
            <a:avLst/>
          </a:prstGeom>
          <a:noFill/>
          <a:ln>
            <a:noFill/>
          </a:ln>
        </p:spPr>
      </p:pic>
      <p:sp>
        <p:nvSpPr>
          <p:cNvPr id="971" name="Google Shape;971;p59"/>
          <p:cNvSpPr txBox="1"/>
          <p:nvPr/>
        </p:nvSpPr>
        <p:spPr>
          <a:xfrm>
            <a:off x="3794631" y="3384669"/>
            <a:ext cx="21708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62626"/>
                </a:solidFill>
                <a:latin typeface="Calibri"/>
                <a:ea typeface="Calibri"/>
                <a:cs typeface="Calibri"/>
                <a:sym typeface="Calibri"/>
              </a:rPr>
              <a:t>Culture shock</a:t>
            </a:r>
            <a:endParaRPr sz="2800">
              <a:solidFill>
                <a:srgbClr val="262626"/>
              </a:solidFill>
              <a:latin typeface="Calibri"/>
              <a:ea typeface="Calibri"/>
              <a:cs typeface="Calibri"/>
              <a:sym typeface="Calibri"/>
            </a:endParaRPr>
          </a:p>
        </p:txBody>
      </p:sp>
      <p:pic>
        <p:nvPicPr>
          <p:cNvPr id="972" name="Google Shape;972;p59">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316034" y="2124050"/>
            <a:ext cx="1128044" cy="1128044"/>
          </a:xfrm>
          <a:prstGeom prst="rect">
            <a:avLst/>
          </a:prstGeom>
          <a:noFill/>
          <a:ln>
            <a:noFill/>
          </a:ln>
        </p:spPr>
      </p:pic>
      <p:sp>
        <p:nvSpPr>
          <p:cNvPr id="974" name="Google Shape;974;p59"/>
          <p:cNvSpPr txBox="1"/>
          <p:nvPr/>
        </p:nvSpPr>
        <p:spPr>
          <a:xfrm>
            <a:off x="6684977" y="3384669"/>
            <a:ext cx="188609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62626"/>
                </a:solidFill>
                <a:latin typeface="Calibri"/>
                <a:ea typeface="Calibri"/>
                <a:cs typeface="Calibri"/>
                <a:sym typeface="Calibri"/>
              </a:rPr>
              <a:t>Adjustment</a:t>
            </a:r>
            <a:endParaRPr sz="2800">
              <a:solidFill>
                <a:srgbClr val="262626"/>
              </a:solidFill>
              <a:latin typeface="Calibri"/>
              <a:ea typeface="Calibri"/>
              <a:cs typeface="Calibri"/>
              <a:sym typeface="Calibri"/>
            </a:endParaRPr>
          </a:p>
        </p:txBody>
      </p:sp>
      <p:pic>
        <p:nvPicPr>
          <p:cNvPr id="975" name="Google Shape;975;p59">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080324" y="2216872"/>
            <a:ext cx="1095401" cy="1095401"/>
          </a:xfrm>
          <a:prstGeom prst="rect">
            <a:avLst/>
          </a:prstGeom>
          <a:noFill/>
          <a:ln>
            <a:noFill/>
          </a:ln>
        </p:spPr>
      </p:pic>
      <p:sp>
        <p:nvSpPr>
          <p:cNvPr id="977" name="Google Shape;977;p59"/>
          <p:cNvSpPr txBox="1"/>
          <p:nvPr/>
        </p:nvSpPr>
        <p:spPr>
          <a:xfrm>
            <a:off x="9290565" y="3370596"/>
            <a:ext cx="18056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62626"/>
                </a:solidFill>
                <a:latin typeface="Calibri"/>
                <a:ea typeface="Calibri"/>
                <a:cs typeface="Calibri"/>
                <a:sym typeface="Calibri"/>
              </a:rPr>
              <a:t>Adaptation</a:t>
            </a:r>
            <a:endParaRPr sz="2800">
              <a:solidFill>
                <a:srgbClr val="262626"/>
              </a:solidFill>
              <a:latin typeface="Calibri"/>
              <a:ea typeface="Calibri"/>
              <a:cs typeface="Calibri"/>
              <a:sym typeface="Calibri"/>
            </a:endParaRPr>
          </a:p>
        </p:txBody>
      </p:sp>
      <p:pic>
        <p:nvPicPr>
          <p:cNvPr id="978" name="Google Shape;978;p59">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9672396" y="2196200"/>
            <a:ext cx="1041961" cy="1041961"/>
          </a:xfrm>
          <a:prstGeom prst="rect">
            <a:avLst/>
          </a:prstGeom>
          <a:noFill/>
          <a:ln>
            <a:noFill/>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title" idx="4294967295"/>
          </p:nvPr>
        </p:nvSpPr>
        <p:spPr>
          <a:xfrm>
            <a:off x="0" y="1510359"/>
            <a:ext cx="12192000" cy="25282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02D15"/>
              </a:buClr>
              <a:buSzPts val="6000"/>
              <a:buFont typeface="Calibri"/>
              <a:buNone/>
            </a:pPr>
            <a:r>
              <a:rPr lang="en-US" sz="6000" dirty="0"/>
              <a:t>What else could you be </a:t>
            </a:r>
            <a:br>
              <a:rPr lang="en-US" sz="6000" dirty="0"/>
            </a:br>
            <a:r>
              <a:rPr lang="en-US" sz="6000" dirty="0"/>
              <a:t>doing right now?</a:t>
            </a:r>
            <a:endParaRPr sz="3600" dirty="0"/>
          </a:p>
        </p:txBody>
      </p:sp>
      <p:sp>
        <p:nvSpPr>
          <p:cNvPr id="159" name="Google Shape;159;p6"/>
          <p:cNvSpPr txBox="1"/>
          <p:nvPr/>
        </p:nvSpPr>
        <p:spPr>
          <a:xfrm>
            <a:off x="1" y="4578306"/>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60"/>
          <p:cNvSpPr txBox="1">
            <a:spLocks noGrp="1"/>
          </p:cNvSpPr>
          <p:nvPr>
            <p:ph type="title" idx="4294967295"/>
          </p:nvPr>
        </p:nvSpPr>
        <p:spPr>
          <a:xfrm>
            <a:off x="2152650" y="438329"/>
            <a:ext cx="78867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2"/>
              </a:buClr>
              <a:buSzPts val="3600"/>
              <a:buFont typeface="Calibri"/>
              <a:buNone/>
            </a:pPr>
            <a:r>
              <a:rPr lang="en-US" sz="3600" b="1" i="0" u="none" strike="noStrike" cap="none">
                <a:solidFill>
                  <a:schemeClr val="accent2"/>
                </a:solidFill>
                <a:latin typeface="Calibri"/>
                <a:ea typeface="Calibri"/>
                <a:cs typeface="Calibri"/>
                <a:sym typeface="Calibri"/>
              </a:rPr>
              <a:t>The Newcomer Journey</a:t>
            </a:r>
            <a:endParaRPr/>
          </a:p>
          <a:p>
            <a:pPr marL="0" marR="0" lvl="0" indent="0" algn="ctr" rtl="0">
              <a:lnSpc>
                <a:spcPct val="90000"/>
              </a:lnSpc>
              <a:spcBef>
                <a:spcPts val="0"/>
              </a:spcBef>
              <a:spcAft>
                <a:spcPts val="0"/>
              </a:spcAft>
              <a:buClr>
                <a:srgbClr val="C55A11"/>
              </a:buClr>
              <a:buSzPts val="5400"/>
              <a:buFont typeface="Calibri"/>
              <a:buNone/>
            </a:pPr>
            <a:r>
              <a:rPr lang="en-US" sz="5400" b="1" i="0" u="none" strike="noStrike" cap="none">
                <a:solidFill>
                  <a:srgbClr val="C55A11"/>
                </a:solidFill>
                <a:latin typeface="Calibri"/>
                <a:ea typeface="Calibri"/>
                <a:cs typeface="Calibri"/>
                <a:sym typeface="Calibri"/>
              </a:rPr>
              <a:t>Culture Shock</a:t>
            </a:r>
            <a:endParaRPr/>
          </a:p>
        </p:txBody>
      </p:sp>
      <p:sp>
        <p:nvSpPr>
          <p:cNvPr id="985" name="Google Shape;985;p60">
            <a:extLst>
              <a:ext uri="{C183D7F6-B498-43B3-948B-1728B52AA6E4}">
                <adec:decorative xmlns:adec="http://schemas.microsoft.com/office/drawing/2017/decorative" val="1"/>
              </a:ext>
            </a:extLst>
          </p:cNvPr>
          <p:cNvSpPr/>
          <p:nvPr/>
        </p:nvSpPr>
        <p:spPr>
          <a:xfrm>
            <a:off x="1095811" y="5080031"/>
            <a:ext cx="9748651" cy="523220"/>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7" name="Google Shape;987;p60"/>
          <p:cNvSpPr txBox="1"/>
          <p:nvPr/>
        </p:nvSpPr>
        <p:spPr>
          <a:xfrm>
            <a:off x="1095812" y="3384669"/>
            <a:ext cx="19793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62626"/>
                </a:solidFill>
                <a:latin typeface="Calibri"/>
                <a:ea typeface="Calibri"/>
                <a:cs typeface="Calibri"/>
                <a:sym typeface="Calibri"/>
              </a:rPr>
              <a:t>Honeymoon</a:t>
            </a:r>
            <a:endParaRPr sz="2800">
              <a:solidFill>
                <a:srgbClr val="262626"/>
              </a:solidFill>
              <a:latin typeface="Calibri"/>
              <a:ea typeface="Calibri"/>
              <a:cs typeface="Calibri"/>
              <a:sym typeface="Calibri"/>
            </a:endParaRPr>
          </a:p>
        </p:txBody>
      </p:sp>
      <p:pic>
        <p:nvPicPr>
          <p:cNvPr id="988" name="Google Shape;988;p6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1524349" y="2196200"/>
            <a:ext cx="1122251" cy="1122251"/>
          </a:xfrm>
          <a:prstGeom prst="rect">
            <a:avLst/>
          </a:prstGeom>
          <a:noFill/>
          <a:ln>
            <a:noFill/>
          </a:ln>
        </p:spPr>
      </p:pic>
      <p:sp>
        <p:nvSpPr>
          <p:cNvPr id="990" name="Google Shape;990;p60"/>
          <p:cNvSpPr txBox="1"/>
          <p:nvPr/>
        </p:nvSpPr>
        <p:spPr>
          <a:xfrm>
            <a:off x="3794631" y="3384669"/>
            <a:ext cx="21708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62626"/>
                </a:solidFill>
                <a:latin typeface="Calibri"/>
                <a:ea typeface="Calibri"/>
                <a:cs typeface="Calibri"/>
                <a:sym typeface="Calibri"/>
              </a:rPr>
              <a:t>Culture shock</a:t>
            </a:r>
            <a:endParaRPr sz="2800">
              <a:solidFill>
                <a:srgbClr val="262626"/>
              </a:solidFill>
              <a:latin typeface="Calibri"/>
              <a:ea typeface="Calibri"/>
              <a:cs typeface="Calibri"/>
              <a:sym typeface="Calibri"/>
            </a:endParaRPr>
          </a:p>
        </p:txBody>
      </p:sp>
      <p:pic>
        <p:nvPicPr>
          <p:cNvPr id="991" name="Google Shape;991;p6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316034" y="2124050"/>
            <a:ext cx="1128044" cy="1128044"/>
          </a:xfrm>
          <a:prstGeom prst="rect">
            <a:avLst/>
          </a:prstGeom>
          <a:noFill/>
          <a:ln>
            <a:noFill/>
          </a:ln>
        </p:spPr>
      </p:pic>
      <p:sp>
        <p:nvSpPr>
          <p:cNvPr id="993" name="Google Shape;993;p60"/>
          <p:cNvSpPr txBox="1"/>
          <p:nvPr/>
        </p:nvSpPr>
        <p:spPr>
          <a:xfrm>
            <a:off x="6684977" y="3384669"/>
            <a:ext cx="188609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62626"/>
                </a:solidFill>
                <a:latin typeface="Calibri"/>
                <a:ea typeface="Calibri"/>
                <a:cs typeface="Calibri"/>
                <a:sym typeface="Calibri"/>
              </a:rPr>
              <a:t>Adjustment</a:t>
            </a:r>
            <a:endParaRPr sz="2800">
              <a:solidFill>
                <a:srgbClr val="262626"/>
              </a:solidFill>
              <a:latin typeface="Calibri"/>
              <a:ea typeface="Calibri"/>
              <a:cs typeface="Calibri"/>
              <a:sym typeface="Calibri"/>
            </a:endParaRPr>
          </a:p>
        </p:txBody>
      </p:sp>
      <p:pic>
        <p:nvPicPr>
          <p:cNvPr id="994" name="Google Shape;994;p60">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080324" y="2216872"/>
            <a:ext cx="1095401" cy="1095401"/>
          </a:xfrm>
          <a:prstGeom prst="rect">
            <a:avLst/>
          </a:prstGeom>
          <a:noFill/>
          <a:ln>
            <a:noFill/>
          </a:ln>
        </p:spPr>
      </p:pic>
      <p:sp>
        <p:nvSpPr>
          <p:cNvPr id="996" name="Google Shape;996;p60"/>
          <p:cNvSpPr txBox="1"/>
          <p:nvPr/>
        </p:nvSpPr>
        <p:spPr>
          <a:xfrm>
            <a:off x="9290565" y="3370596"/>
            <a:ext cx="18056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62626"/>
                </a:solidFill>
                <a:latin typeface="Calibri"/>
                <a:ea typeface="Calibri"/>
                <a:cs typeface="Calibri"/>
                <a:sym typeface="Calibri"/>
              </a:rPr>
              <a:t>Adaptation</a:t>
            </a:r>
            <a:endParaRPr sz="2800">
              <a:solidFill>
                <a:srgbClr val="262626"/>
              </a:solidFill>
              <a:latin typeface="Calibri"/>
              <a:ea typeface="Calibri"/>
              <a:cs typeface="Calibri"/>
              <a:sym typeface="Calibri"/>
            </a:endParaRPr>
          </a:p>
        </p:txBody>
      </p:sp>
      <p:pic>
        <p:nvPicPr>
          <p:cNvPr id="997" name="Google Shape;997;p60">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9672396" y="2196200"/>
            <a:ext cx="1041961" cy="1041961"/>
          </a:xfrm>
          <a:prstGeom prst="rect">
            <a:avLst/>
          </a:prstGeom>
          <a:noFill/>
          <a:ln>
            <a:noFill/>
          </a:ln>
        </p:spPr>
      </p:pic>
      <p:sp>
        <p:nvSpPr>
          <p:cNvPr id="998" name="Google Shape;998;p60">
            <a:extLst>
              <a:ext uri="{C183D7F6-B498-43B3-948B-1728B52AA6E4}">
                <adec:decorative xmlns:adec="http://schemas.microsoft.com/office/drawing/2017/decorative" val="1"/>
              </a:ext>
            </a:extLst>
          </p:cNvPr>
          <p:cNvSpPr/>
          <p:nvPr/>
        </p:nvSpPr>
        <p:spPr>
          <a:xfrm>
            <a:off x="1565168" y="4626078"/>
            <a:ext cx="9019180" cy="1954345"/>
          </a:xfrm>
          <a:custGeom>
            <a:avLst/>
            <a:gdLst/>
            <a:ahLst/>
            <a:cxnLst/>
            <a:rect l="l" t="t" r="r" b="b"/>
            <a:pathLst>
              <a:path w="6268637" h="1954345" extrusionOk="0">
                <a:moveTo>
                  <a:pt x="0" y="220581"/>
                </a:moveTo>
                <a:cubicBezTo>
                  <a:pt x="405441" y="42302"/>
                  <a:pt x="810882" y="-135977"/>
                  <a:pt x="1242203" y="151570"/>
                </a:cubicBezTo>
                <a:cubicBezTo>
                  <a:pt x="1673524" y="439117"/>
                  <a:pt x="2035833" y="1836596"/>
                  <a:pt x="2587924" y="1945864"/>
                </a:cubicBezTo>
                <a:cubicBezTo>
                  <a:pt x="3140015" y="2055132"/>
                  <a:pt x="3968151" y="1077471"/>
                  <a:pt x="4554747" y="807177"/>
                </a:cubicBezTo>
                <a:cubicBezTo>
                  <a:pt x="5141343" y="536883"/>
                  <a:pt x="5842958" y="404611"/>
                  <a:pt x="6107501" y="324098"/>
                </a:cubicBezTo>
                <a:cubicBezTo>
                  <a:pt x="6372044" y="243585"/>
                  <a:pt x="6257025" y="283841"/>
                  <a:pt x="6142007" y="324098"/>
                </a:cubicBezTo>
              </a:path>
            </a:pathLst>
          </a:custGeom>
          <a:noFill/>
          <a:ln w="444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99" name="Google Shape;999;p60"/>
          <p:cNvSpPr txBox="1"/>
          <p:nvPr/>
        </p:nvSpPr>
        <p:spPr>
          <a:xfrm>
            <a:off x="10681321" y="4639602"/>
            <a:ext cx="14199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2F528F"/>
                </a:solidFill>
                <a:latin typeface="Calibri"/>
                <a:ea typeface="Calibri"/>
                <a:cs typeface="Calibri"/>
                <a:sym typeface="Calibri"/>
              </a:rPr>
              <a:t>employee</a:t>
            </a:r>
            <a:endParaRPr sz="2400">
              <a:solidFill>
                <a:srgbClr val="2F528F"/>
              </a:solidFill>
              <a:latin typeface="Calibri"/>
              <a:ea typeface="Calibri"/>
              <a:cs typeface="Calibri"/>
              <a:sym typeface="Calibri"/>
            </a:endParaRP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61"/>
          <p:cNvSpPr txBox="1">
            <a:spLocks noGrp="1"/>
          </p:cNvSpPr>
          <p:nvPr>
            <p:ph type="title" idx="4294967295"/>
          </p:nvPr>
        </p:nvSpPr>
        <p:spPr>
          <a:xfrm>
            <a:off x="2152650" y="438329"/>
            <a:ext cx="78867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2"/>
              </a:buClr>
              <a:buSzPts val="3600"/>
              <a:buFont typeface="Calibri"/>
              <a:buNone/>
            </a:pPr>
            <a:r>
              <a:rPr lang="en-US" sz="3600" b="1" i="0" u="none" strike="noStrike" cap="none" dirty="0">
                <a:solidFill>
                  <a:schemeClr val="accent2"/>
                </a:solidFill>
                <a:latin typeface="Calibri"/>
                <a:ea typeface="Calibri"/>
                <a:cs typeface="Calibri"/>
                <a:sym typeface="Calibri"/>
              </a:rPr>
              <a:t>The Newcomer Journey</a:t>
            </a:r>
            <a:endParaRPr dirty="0"/>
          </a:p>
          <a:p>
            <a:pPr marL="0" marR="0" lvl="0" indent="0" algn="ctr" rtl="0">
              <a:lnSpc>
                <a:spcPct val="90000"/>
              </a:lnSpc>
              <a:spcBef>
                <a:spcPts val="0"/>
              </a:spcBef>
              <a:spcAft>
                <a:spcPts val="0"/>
              </a:spcAft>
              <a:buClr>
                <a:srgbClr val="C55A11"/>
              </a:buClr>
              <a:buSzPts val="5400"/>
              <a:buFont typeface="Calibri"/>
              <a:buNone/>
            </a:pPr>
            <a:r>
              <a:rPr lang="en-US" sz="5400" b="1" i="0" u="none" strike="noStrike" cap="none" dirty="0">
                <a:solidFill>
                  <a:srgbClr val="C55A11"/>
                </a:solidFill>
                <a:latin typeface="Calibri"/>
                <a:ea typeface="Calibri"/>
                <a:cs typeface="Calibri"/>
                <a:sym typeface="Calibri"/>
              </a:rPr>
              <a:t>Culture Shock</a:t>
            </a:r>
            <a:endParaRPr dirty="0"/>
          </a:p>
        </p:txBody>
      </p:sp>
      <p:sp>
        <p:nvSpPr>
          <p:cNvPr id="1006" name="Google Shape;1006;p61">
            <a:extLst>
              <a:ext uri="{C183D7F6-B498-43B3-948B-1728B52AA6E4}">
                <adec:decorative xmlns:adec="http://schemas.microsoft.com/office/drawing/2017/decorative" val="1"/>
              </a:ext>
            </a:extLst>
          </p:cNvPr>
          <p:cNvSpPr/>
          <p:nvPr/>
        </p:nvSpPr>
        <p:spPr>
          <a:xfrm>
            <a:off x="1095811" y="5080031"/>
            <a:ext cx="9748651" cy="523220"/>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8" name="Google Shape;1008;p61"/>
          <p:cNvSpPr txBox="1"/>
          <p:nvPr/>
        </p:nvSpPr>
        <p:spPr>
          <a:xfrm>
            <a:off x="1095812" y="3384669"/>
            <a:ext cx="19793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62626"/>
                </a:solidFill>
                <a:latin typeface="Calibri"/>
                <a:ea typeface="Calibri"/>
                <a:cs typeface="Calibri"/>
                <a:sym typeface="Calibri"/>
              </a:rPr>
              <a:t>Honeymoon</a:t>
            </a:r>
            <a:endParaRPr sz="2800">
              <a:solidFill>
                <a:srgbClr val="262626"/>
              </a:solidFill>
              <a:latin typeface="Calibri"/>
              <a:ea typeface="Calibri"/>
              <a:cs typeface="Calibri"/>
              <a:sym typeface="Calibri"/>
            </a:endParaRPr>
          </a:p>
        </p:txBody>
      </p:sp>
      <p:pic>
        <p:nvPicPr>
          <p:cNvPr id="1009" name="Google Shape;1009;p6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1524349" y="2196200"/>
            <a:ext cx="1122251" cy="1122251"/>
          </a:xfrm>
          <a:prstGeom prst="rect">
            <a:avLst/>
          </a:prstGeom>
          <a:noFill/>
          <a:ln>
            <a:noFill/>
          </a:ln>
        </p:spPr>
      </p:pic>
      <p:sp>
        <p:nvSpPr>
          <p:cNvPr id="1011" name="Google Shape;1011;p61"/>
          <p:cNvSpPr txBox="1"/>
          <p:nvPr/>
        </p:nvSpPr>
        <p:spPr>
          <a:xfrm>
            <a:off x="3794631" y="3384669"/>
            <a:ext cx="21708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62626"/>
                </a:solidFill>
                <a:latin typeface="Calibri"/>
                <a:ea typeface="Calibri"/>
                <a:cs typeface="Calibri"/>
                <a:sym typeface="Calibri"/>
              </a:rPr>
              <a:t>Culture shock</a:t>
            </a:r>
            <a:endParaRPr sz="2800">
              <a:solidFill>
                <a:srgbClr val="262626"/>
              </a:solidFill>
              <a:latin typeface="Calibri"/>
              <a:ea typeface="Calibri"/>
              <a:cs typeface="Calibri"/>
              <a:sym typeface="Calibri"/>
            </a:endParaRPr>
          </a:p>
        </p:txBody>
      </p:sp>
      <p:pic>
        <p:nvPicPr>
          <p:cNvPr id="1012" name="Google Shape;1012;p6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316034" y="2124050"/>
            <a:ext cx="1128044" cy="1128044"/>
          </a:xfrm>
          <a:prstGeom prst="rect">
            <a:avLst/>
          </a:prstGeom>
          <a:noFill/>
          <a:ln>
            <a:noFill/>
          </a:ln>
        </p:spPr>
      </p:pic>
      <p:sp>
        <p:nvSpPr>
          <p:cNvPr id="1014" name="Google Shape;1014;p61"/>
          <p:cNvSpPr txBox="1"/>
          <p:nvPr/>
        </p:nvSpPr>
        <p:spPr>
          <a:xfrm>
            <a:off x="6684977" y="3384669"/>
            <a:ext cx="188609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62626"/>
                </a:solidFill>
                <a:latin typeface="Calibri"/>
                <a:ea typeface="Calibri"/>
                <a:cs typeface="Calibri"/>
                <a:sym typeface="Calibri"/>
              </a:rPr>
              <a:t>Adjustment</a:t>
            </a:r>
            <a:endParaRPr sz="2800">
              <a:solidFill>
                <a:srgbClr val="262626"/>
              </a:solidFill>
              <a:latin typeface="Calibri"/>
              <a:ea typeface="Calibri"/>
              <a:cs typeface="Calibri"/>
              <a:sym typeface="Calibri"/>
            </a:endParaRPr>
          </a:p>
        </p:txBody>
      </p:sp>
      <p:pic>
        <p:nvPicPr>
          <p:cNvPr id="1015" name="Google Shape;1015;p61">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080324" y="2216872"/>
            <a:ext cx="1095401" cy="1095401"/>
          </a:xfrm>
          <a:prstGeom prst="rect">
            <a:avLst/>
          </a:prstGeom>
          <a:noFill/>
          <a:ln>
            <a:noFill/>
          </a:ln>
        </p:spPr>
      </p:pic>
      <p:sp>
        <p:nvSpPr>
          <p:cNvPr id="1017" name="Google Shape;1017;p61"/>
          <p:cNvSpPr txBox="1"/>
          <p:nvPr/>
        </p:nvSpPr>
        <p:spPr>
          <a:xfrm>
            <a:off x="9290565" y="3370596"/>
            <a:ext cx="18056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62626"/>
                </a:solidFill>
                <a:latin typeface="Calibri"/>
                <a:ea typeface="Calibri"/>
                <a:cs typeface="Calibri"/>
                <a:sym typeface="Calibri"/>
              </a:rPr>
              <a:t>Adaptation</a:t>
            </a:r>
            <a:endParaRPr sz="2800">
              <a:solidFill>
                <a:srgbClr val="262626"/>
              </a:solidFill>
              <a:latin typeface="Calibri"/>
              <a:ea typeface="Calibri"/>
              <a:cs typeface="Calibri"/>
              <a:sym typeface="Calibri"/>
            </a:endParaRPr>
          </a:p>
        </p:txBody>
      </p:sp>
      <p:pic>
        <p:nvPicPr>
          <p:cNvPr id="1018" name="Google Shape;1018;p61">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9672396" y="2196200"/>
            <a:ext cx="1041961" cy="1041961"/>
          </a:xfrm>
          <a:prstGeom prst="rect">
            <a:avLst/>
          </a:prstGeom>
          <a:noFill/>
          <a:ln>
            <a:noFill/>
          </a:ln>
        </p:spPr>
      </p:pic>
      <p:sp>
        <p:nvSpPr>
          <p:cNvPr id="1019" name="Google Shape;1019;p61">
            <a:extLst>
              <a:ext uri="{C183D7F6-B498-43B3-948B-1728B52AA6E4}">
                <adec:decorative xmlns:adec="http://schemas.microsoft.com/office/drawing/2017/decorative" val="1"/>
              </a:ext>
            </a:extLst>
          </p:cNvPr>
          <p:cNvSpPr/>
          <p:nvPr/>
        </p:nvSpPr>
        <p:spPr>
          <a:xfrm>
            <a:off x="1565168" y="4626078"/>
            <a:ext cx="9019180" cy="1954345"/>
          </a:xfrm>
          <a:custGeom>
            <a:avLst/>
            <a:gdLst/>
            <a:ahLst/>
            <a:cxnLst/>
            <a:rect l="l" t="t" r="r" b="b"/>
            <a:pathLst>
              <a:path w="6268637" h="1954345" extrusionOk="0">
                <a:moveTo>
                  <a:pt x="0" y="220581"/>
                </a:moveTo>
                <a:cubicBezTo>
                  <a:pt x="405441" y="42302"/>
                  <a:pt x="810882" y="-135977"/>
                  <a:pt x="1242203" y="151570"/>
                </a:cubicBezTo>
                <a:cubicBezTo>
                  <a:pt x="1673524" y="439117"/>
                  <a:pt x="2035833" y="1836596"/>
                  <a:pt x="2587924" y="1945864"/>
                </a:cubicBezTo>
                <a:cubicBezTo>
                  <a:pt x="3140015" y="2055132"/>
                  <a:pt x="3968151" y="1077471"/>
                  <a:pt x="4554747" y="807177"/>
                </a:cubicBezTo>
                <a:cubicBezTo>
                  <a:pt x="5141343" y="536883"/>
                  <a:pt x="5842958" y="404611"/>
                  <a:pt x="6107501" y="324098"/>
                </a:cubicBezTo>
                <a:cubicBezTo>
                  <a:pt x="6372044" y="243585"/>
                  <a:pt x="6257025" y="283841"/>
                  <a:pt x="6142007" y="324098"/>
                </a:cubicBezTo>
              </a:path>
            </a:pathLst>
          </a:custGeom>
          <a:noFill/>
          <a:ln w="444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0" name="Google Shape;1020;p61"/>
          <p:cNvSpPr txBox="1"/>
          <p:nvPr/>
        </p:nvSpPr>
        <p:spPr>
          <a:xfrm>
            <a:off x="10681321" y="4639602"/>
            <a:ext cx="14199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2F528F"/>
                </a:solidFill>
                <a:latin typeface="Calibri"/>
                <a:ea typeface="Calibri"/>
                <a:cs typeface="Calibri"/>
                <a:sym typeface="Calibri"/>
              </a:rPr>
              <a:t>employee</a:t>
            </a:r>
            <a:endParaRPr sz="2400">
              <a:solidFill>
                <a:srgbClr val="2F528F"/>
              </a:solidFill>
              <a:latin typeface="Calibri"/>
              <a:ea typeface="Calibri"/>
              <a:cs typeface="Calibri"/>
              <a:sym typeface="Calibri"/>
            </a:endParaRPr>
          </a:p>
        </p:txBody>
      </p:sp>
      <p:sp>
        <p:nvSpPr>
          <p:cNvPr id="1021" name="Google Shape;1021;p61">
            <a:extLst>
              <a:ext uri="{C183D7F6-B498-43B3-948B-1728B52AA6E4}">
                <adec:decorative xmlns:adec="http://schemas.microsoft.com/office/drawing/2017/decorative" val="1"/>
              </a:ext>
            </a:extLst>
          </p:cNvPr>
          <p:cNvSpPr/>
          <p:nvPr/>
        </p:nvSpPr>
        <p:spPr>
          <a:xfrm>
            <a:off x="1524910" y="4390644"/>
            <a:ext cx="9296362" cy="2191978"/>
          </a:xfrm>
          <a:custGeom>
            <a:avLst/>
            <a:gdLst/>
            <a:ahLst/>
            <a:cxnLst/>
            <a:rect l="l" t="t" r="r" b="b"/>
            <a:pathLst>
              <a:path w="6461288" h="2191978" extrusionOk="0">
                <a:moveTo>
                  <a:pt x="0" y="303524"/>
                </a:moveTo>
                <a:cubicBezTo>
                  <a:pt x="346494" y="76361"/>
                  <a:pt x="692989" y="-150801"/>
                  <a:pt x="1000664" y="130995"/>
                </a:cubicBezTo>
                <a:cubicBezTo>
                  <a:pt x="1308339" y="412791"/>
                  <a:pt x="1322717" y="1677999"/>
                  <a:pt x="1846053" y="1994301"/>
                </a:cubicBezTo>
                <a:cubicBezTo>
                  <a:pt x="2369389" y="2310603"/>
                  <a:pt x="3413185" y="2189833"/>
                  <a:pt x="4140679" y="2028807"/>
                </a:cubicBezTo>
                <a:cubicBezTo>
                  <a:pt x="4868173" y="1867781"/>
                  <a:pt x="5842959" y="1200671"/>
                  <a:pt x="6211019" y="1028143"/>
                </a:cubicBezTo>
                <a:cubicBezTo>
                  <a:pt x="6579079" y="855615"/>
                  <a:pt x="6464060" y="924626"/>
                  <a:pt x="6349042" y="993637"/>
                </a:cubicBezTo>
              </a:path>
            </a:pathLst>
          </a:custGeom>
          <a:noFill/>
          <a:ln w="444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2" name="Google Shape;1022;p61"/>
          <p:cNvSpPr txBox="1"/>
          <p:nvPr/>
        </p:nvSpPr>
        <p:spPr>
          <a:xfrm>
            <a:off x="10952099" y="5110808"/>
            <a:ext cx="10647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6000"/>
                </a:solidFill>
                <a:latin typeface="Calibri"/>
                <a:ea typeface="Calibri"/>
                <a:cs typeface="Calibri"/>
                <a:sym typeface="Calibri"/>
              </a:rPr>
              <a:t>spouse</a:t>
            </a:r>
            <a:endParaRPr sz="2400">
              <a:solidFill>
                <a:srgbClr val="7F6000"/>
              </a:solidFill>
              <a:latin typeface="Calibri"/>
              <a:ea typeface="Calibri"/>
              <a:cs typeface="Calibri"/>
              <a:sym typeface="Calibri"/>
            </a:endParaRPr>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62"/>
          <p:cNvSpPr txBox="1">
            <a:spLocks noGrp="1"/>
          </p:cNvSpPr>
          <p:nvPr>
            <p:ph type="title" idx="4294967295"/>
          </p:nvPr>
        </p:nvSpPr>
        <p:spPr>
          <a:xfrm>
            <a:off x="2152650" y="438329"/>
            <a:ext cx="78867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2"/>
              </a:buClr>
              <a:buSzPts val="3600"/>
              <a:buFont typeface="Calibri"/>
              <a:buNone/>
            </a:pPr>
            <a:r>
              <a:rPr lang="en-US" sz="3600" b="1" i="0" u="none" strike="noStrike" cap="none">
                <a:solidFill>
                  <a:schemeClr val="accent2"/>
                </a:solidFill>
                <a:latin typeface="Calibri"/>
                <a:ea typeface="Calibri"/>
                <a:cs typeface="Calibri"/>
                <a:sym typeface="Calibri"/>
              </a:rPr>
              <a:t>The Newcomer Journey</a:t>
            </a:r>
            <a:endParaRPr/>
          </a:p>
          <a:p>
            <a:pPr marL="0" marR="0" lvl="0" indent="0" algn="ctr" rtl="0">
              <a:lnSpc>
                <a:spcPct val="90000"/>
              </a:lnSpc>
              <a:spcBef>
                <a:spcPts val="0"/>
              </a:spcBef>
              <a:spcAft>
                <a:spcPts val="0"/>
              </a:spcAft>
              <a:buClr>
                <a:srgbClr val="C55A11"/>
              </a:buClr>
              <a:buSzPts val="5400"/>
              <a:buFont typeface="Calibri"/>
              <a:buNone/>
            </a:pPr>
            <a:r>
              <a:rPr lang="en-US" sz="5400" b="1" i="0" u="none" strike="noStrike" cap="none">
                <a:solidFill>
                  <a:srgbClr val="C55A11"/>
                </a:solidFill>
                <a:latin typeface="Calibri"/>
                <a:ea typeface="Calibri"/>
                <a:cs typeface="Calibri"/>
                <a:sym typeface="Calibri"/>
              </a:rPr>
              <a:t>Culture Shock</a:t>
            </a:r>
            <a:endParaRPr/>
          </a:p>
        </p:txBody>
      </p:sp>
      <p:sp>
        <p:nvSpPr>
          <p:cNvPr id="1029" name="Google Shape;1029;p62">
            <a:extLst>
              <a:ext uri="{C183D7F6-B498-43B3-948B-1728B52AA6E4}">
                <adec:decorative xmlns:adec="http://schemas.microsoft.com/office/drawing/2017/decorative" val="1"/>
              </a:ext>
            </a:extLst>
          </p:cNvPr>
          <p:cNvSpPr/>
          <p:nvPr/>
        </p:nvSpPr>
        <p:spPr>
          <a:xfrm>
            <a:off x="1095811" y="5080031"/>
            <a:ext cx="9748651" cy="523220"/>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1" name="Google Shape;1031;p62"/>
          <p:cNvSpPr txBox="1"/>
          <p:nvPr/>
        </p:nvSpPr>
        <p:spPr>
          <a:xfrm>
            <a:off x="1095812" y="3384669"/>
            <a:ext cx="19793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62626"/>
                </a:solidFill>
                <a:latin typeface="Calibri"/>
                <a:ea typeface="Calibri"/>
                <a:cs typeface="Calibri"/>
                <a:sym typeface="Calibri"/>
              </a:rPr>
              <a:t>Honeymoon</a:t>
            </a:r>
            <a:endParaRPr sz="2800">
              <a:solidFill>
                <a:srgbClr val="262626"/>
              </a:solidFill>
              <a:latin typeface="Calibri"/>
              <a:ea typeface="Calibri"/>
              <a:cs typeface="Calibri"/>
              <a:sym typeface="Calibri"/>
            </a:endParaRPr>
          </a:p>
        </p:txBody>
      </p:sp>
      <p:pic>
        <p:nvPicPr>
          <p:cNvPr id="1032" name="Google Shape;1032;p6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1524349" y="2196200"/>
            <a:ext cx="1122251" cy="1122251"/>
          </a:xfrm>
          <a:prstGeom prst="rect">
            <a:avLst/>
          </a:prstGeom>
          <a:noFill/>
          <a:ln>
            <a:noFill/>
          </a:ln>
        </p:spPr>
      </p:pic>
      <p:sp>
        <p:nvSpPr>
          <p:cNvPr id="1034" name="Google Shape;1034;p62"/>
          <p:cNvSpPr txBox="1"/>
          <p:nvPr/>
        </p:nvSpPr>
        <p:spPr>
          <a:xfrm>
            <a:off x="3794631" y="3384669"/>
            <a:ext cx="21708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62626"/>
                </a:solidFill>
                <a:latin typeface="Calibri"/>
                <a:ea typeface="Calibri"/>
                <a:cs typeface="Calibri"/>
                <a:sym typeface="Calibri"/>
              </a:rPr>
              <a:t>Culture shock</a:t>
            </a:r>
            <a:endParaRPr sz="2800">
              <a:solidFill>
                <a:srgbClr val="262626"/>
              </a:solidFill>
              <a:latin typeface="Calibri"/>
              <a:ea typeface="Calibri"/>
              <a:cs typeface="Calibri"/>
              <a:sym typeface="Calibri"/>
            </a:endParaRPr>
          </a:p>
        </p:txBody>
      </p:sp>
      <p:pic>
        <p:nvPicPr>
          <p:cNvPr id="1035" name="Google Shape;1035;p6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316034" y="2124050"/>
            <a:ext cx="1128044" cy="1128044"/>
          </a:xfrm>
          <a:prstGeom prst="rect">
            <a:avLst/>
          </a:prstGeom>
          <a:noFill/>
          <a:ln>
            <a:noFill/>
          </a:ln>
        </p:spPr>
      </p:pic>
      <p:sp>
        <p:nvSpPr>
          <p:cNvPr id="1037" name="Google Shape;1037;p62"/>
          <p:cNvSpPr txBox="1"/>
          <p:nvPr/>
        </p:nvSpPr>
        <p:spPr>
          <a:xfrm>
            <a:off x="6684977" y="3384669"/>
            <a:ext cx="188609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62626"/>
                </a:solidFill>
                <a:latin typeface="Calibri"/>
                <a:ea typeface="Calibri"/>
                <a:cs typeface="Calibri"/>
                <a:sym typeface="Calibri"/>
              </a:rPr>
              <a:t>Adjustment</a:t>
            </a:r>
            <a:endParaRPr sz="2800">
              <a:solidFill>
                <a:srgbClr val="262626"/>
              </a:solidFill>
              <a:latin typeface="Calibri"/>
              <a:ea typeface="Calibri"/>
              <a:cs typeface="Calibri"/>
              <a:sym typeface="Calibri"/>
            </a:endParaRPr>
          </a:p>
        </p:txBody>
      </p:sp>
      <p:pic>
        <p:nvPicPr>
          <p:cNvPr id="1038" name="Google Shape;1038;p62">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080324" y="2216872"/>
            <a:ext cx="1095401" cy="1095401"/>
          </a:xfrm>
          <a:prstGeom prst="rect">
            <a:avLst/>
          </a:prstGeom>
          <a:noFill/>
          <a:ln>
            <a:noFill/>
          </a:ln>
        </p:spPr>
      </p:pic>
      <p:sp>
        <p:nvSpPr>
          <p:cNvPr id="1040" name="Google Shape;1040;p62"/>
          <p:cNvSpPr txBox="1"/>
          <p:nvPr/>
        </p:nvSpPr>
        <p:spPr>
          <a:xfrm>
            <a:off x="9290565" y="3370596"/>
            <a:ext cx="18056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62626"/>
                </a:solidFill>
                <a:latin typeface="Calibri"/>
                <a:ea typeface="Calibri"/>
                <a:cs typeface="Calibri"/>
                <a:sym typeface="Calibri"/>
              </a:rPr>
              <a:t>Adaptation</a:t>
            </a:r>
            <a:endParaRPr sz="2800">
              <a:solidFill>
                <a:srgbClr val="262626"/>
              </a:solidFill>
              <a:latin typeface="Calibri"/>
              <a:ea typeface="Calibri"/>
              <a:cs typeface="Calibri"/>
              <a:sym typeface="Calibri"/>
            </a:endParaRPr>
          </a:p>
        </p:txBody>
      </p:sp>
      <p:pic>
        <p:nvPicPr>
          <p:cNvPr id="1041" name="Google Shape;1041;p62">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9672396" y="2196200"/>
            <a:ext cx="1041961" cy="1041961"/>
          </a:xfrm>
          <a:prstGeom prst="rect">
            <a:avLst/>
          </a:prstGeom>
          <a:noFill/>
          <a:ln>
            <a:noFill/>
          </a:ln>
        </p:spPr>
      </p:pic>
      <p:sp>
        <p:nvSpPr>
          <p:cNvPr id="1042" name="Google Shape;1042;p62">
            <a:extLst>
              <a:ext uri="{C183D7F6-B498-43B3-948B-1728B52AA6E4}">
                <adec:decorative xmlns:adec="http://schemas.microsoft.com/office/drawing/2017/decorative" val="1"/>
              </a:ext>
            </a:extLst>
          </p:cNvPr>
          <p:cNvSpPr/>
          <p:nvPr/>
        </p:nvSpPr>
        <p:spPr>
          <a:xfrm>
            <a:off x="1565168" y="4626078"/>
            <a:ext cx="9019180" cy="1954345"/>
          </a:xfrm>
          <a:custGeom>
            <a:avLst/>
            <a:gdLst/>
            <a:ahLst/>
            <a:cxnLst/>
            <a:rect l="l" t="t" r="r" b="b"/>
            <a:pathLst>
              <a:path w="6268637" h="1954345" extrusionOk="0">
                <a:moveTo>
                  <a:pt x="0" y="220581"/>
                </a:moveTo>
                <a:cubicBezTo>
                  <a:pt x="405441" y="42302"/>
                  <a:pt x="810882" y="-135977"/>
                  <a:pt x="1242203" y="151570"/>
                </a:cubicBezTo>
                <a:cubicBezTo>
                  <a:pt x="1673524" y="439117"/>
                  <a:pt x="2035833" y="1836596"/>
                  <a:pt x="2587924" y="1945864"/>
                </a:cubicBezTo>
                <a:cubicBezTo>
                  <a:pt x="3140015" y="2055132"/>
                  <a:pt x="3968151" y="1077471"/>
                  <a:pt x="4554747" y="807177"/>
                </a:cubicBezTo>
                <a:cubicBezTo>
                  <a:pt x="5141343" y="536883"/>
                  <a:pt x="5842958" y="404611"/>
                  <a:pt x="6107501" y="324098"/>
                </a:cubicBezTo>
                <a:cubicBezTo>
                  <a:pt x="6372044" y="243585"/>
                  <a:pt x="6257025" y="283841"/>
                  <a:pt x="6142007" y="324098"/>
                </a:cubicBezTo>
              </a:path>
            </a:pathLst>
          </a:custGeom>
          <a:noFill/>
          <a:ln w="444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43" name="Google Shape;1043;p62"/>
          <p:cNvSpPr txBox="1"/>
          <p:nvPr/>
        </p:nvSpPr>
        <p:spPr>
          <a:xfrm>
            <a:off x="10681321" y="4639602"/>
            <a:ext cx="14199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2F528F"/>
                </a:solidFill>
                <a:latin typeface="Calibri"/>
                <a:ea typeface="Calibri"/>
                <a:cs typeface="Calibri"/>
                <a:sym typeface="Calibri"/>
              </a:rPr>
              <a:t>employee</a:t>
            </a:r>
            <a:endParaRPr sz="2400">
              <a:solidFill>
                <a:srgbClr val="2F528F"/>
              </a:solidFill>
              <a:latin typeface="Calibri"/>
              <a:ea typeface="Calibri"/>
              <a:cs typeface="Calibri"/>
              <a:sym typeface="Calibri"/>
            </a:endParaRPr>
          </a:p>
        </p:txBody>
      </p:sp>
      <p:sp>
        <p:nvSpPr>
          <p:cNvPr id="1044" name="Google Shape;1044;p62">
            <a:extLst>
              <a:ext uri="{C183D7F6-B498-43B3-948B-1728B52AA6E4}">
                <adec:decorative xmlns:adec="http://schemas.microsoft.com/office/drawing/2017/decorative" val="1"/>
              </a:ext>
            </a:extLst>
          </p:cNvPr>
          <p:cNvSpPr/>
          <p:nvPr/>
        </p:nvSpPr>
        <p:spPr>
          <a:xfrm>
            <a:off x="1524910" y="4390644"/>
            <a:ext cx="9296362" cy="2191978"/>
          </a:xfrm>
          <a:custGeom>
            <a:avLst/>
            <a:gdLst/>
            <a:ahLst/>
            <a:cxnLst/>
            <a:rect l="l" t="t" r="r" b="b"/>
            <a:pathLst>
              <a:path w="6461288" h="2191978" extrusionOk="0">
                <a:moveTo>
                  <a:pt x="0" y="303524"/>
                </a:moveTo>
                <a:cubicBezTo>
                  <a:pt x="346494" y="76361"/>
                  <a:pt x="692989" y="-150801"/>
                  <a:pt x="1000664" y="130995"/>
                </a:cubicBezTo>
                <a:cubicBezTo>
                  <a:pt x="1308339" y="412791"/>
                  <a:pt x="1322717" y="1677999"/>
                  <a:pt x="1846053" y="1994301"/>
                </a:cubicBezTo>
                <a:cubicBezTo>
                  <a:pt x="2369389" y="2310603"/>
                  <a:pt x="3413185" y="2189833"/>
                  <a:pt x="4140679" y="2028807"/>
                </a:cubicBezTo>
                <a:cubicBezTo>
                  <a:pt x="4868173" y="1867781"/>
                  <a:pt x="5842959" y="1200671"/>
                  <a:pt x="6211019" y="1028143"/>
                </a:cubicBezTo>
                <a:cubicBezTo>
                  <a:pt x="6579079" y="855615"/>
                  <a:pt x="6464060" y="924626"/>
                  <a:pt x="6349042" y="993637"/>
                </a:cubicBezTo>
              </a:path>
            </a:pathLst>
          </a:custGeom>
          <a:noFill/>
          <a:ln w="444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45" name="Google Shape;1045;p62"/>
          <p:cNvSpPr txBox="1"/>
          <p:nvPr/>
        </p:nvSpPr>
        <p:spPr>
          <a:xfrm>
            <a:off x="10952099" y="5110808"/>
            <a:ext cx="10647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6000"/>
                </a:solidFill>
                <a:latin typeface="Calibri"/>
                <a:ea typeface="Calibri"/>
                <a:cs typeface="Calibri"/>
                <a:sym typeface="Calibri"/>
              </a:rPr>
              <a:t>spouse</a:t>
            </a:r>
            <a:endParaRPr sz="2400">
              <a:solidFill>
                <a:srgbClr val="7F6000"/>
              </a:solidFill>
              <a:latin typeface="Calibri"/>
              <a:ea typeface="Calibri"/>
              <a:cs typeface="Calibri"/>
              <a:sym typeface="Calibri"/>
            </a:endParaRPr>
          </a:p>
        </p:txBody>
      </p:sp>
      <p:sp>
        <p:nvSpPr>
          <p:cNvPr id="1046" name="Google Shape;1046;p62">
            <a:extLst>
              <a:ext uri="{C183D7F6-B498-43B3-948B-1728B52AA6E4}">
                <adec:decorative xmlns:adec="http://schemas.microsoft.com/office/drawing/2017/decorative" val="1"/>
              </a:ext>
            </a:extLst>
          </p:cNvPr>
          <p:cNvSpPr/>
          <p:nvPr/>
        </p:nvSpPr>
        <p:spPr>
          <a:xfrm>
            <a:off x="1510679" y="4340197"/>
            <a:ext cx="8395600" cy="1479668"/>
          </a:xfrm>
          <a:custGeom>
            <a:avLst/>
            <a:gdLst/>
            <a:ahLst/>
            <a:cxnLst/>
            <a:rect l="l" t="t" r="r" b="b"/>
            <a:pathLst>
              <a:path w="5750028" h="1377800" extrusionOk="0">
                <a:moveTo>
                  <a:pt x="0" y="333117"/>
                </a:moveTo>
                <a:cubicBezTo>
                  <a:pt x="376687" y="222411"/>
                  <a:pt x="753374" y="111705"/>
                  <a:pt x="1052423" y="281358"/>
                </a:cubicBezTo>
                <a:cubicBezTo>
                  <a:pt x="1351472" y="451011"/>
                  <a:pt x="1552755" y="1233140"/>
                  <a:pt x="1794294" y="1351034"/>
                </a:cubicBezTo>
                <a:cubicBezTo>
                  <a:pt x="2035833" y="1468928"/>
                  <a:pt x="2196860" y="1169879"/>
                  <a:pt x="2501660" y="988724"/>
                </a:cubicBezTo>
                <a:cubicBezTo>
                  <a:pt x="2806460" y="807569"/>
                  <a:pt x="3094007" y="428007"/>
                  <a:pt x="3623094" y="264105"/>
                </a:cubicBezTo>
                <a:cubicBezTo>
                  <a:pt x="4152181" y="100203"/>
                  <a:pt x="5385758" y="36943"/>
                  <a:pt x="5676181" y="5313"/>
                </a:cubicBezTo>
                <a:cubicBezTo>
                  <a:pt x="5966604" y="-26317"/>
                  <a:pt x="5302370" y="94452"/>
                  <a:pt x="5365630" y="74324"/>
                </a:cubicBezTo>
              </a:path>
            </a:pathLst>
          </a:custGeom>
          <a:noFill/>
          <a:ln w="444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47" name="Google Shape;1047;p62"/>
          <p:cNvSpPr txBox="1"/>
          <p:nvPr/>
        </p:nvSpPr>
        <p:spPr>
          <a:xfrm>
            <a:off x="10082054" y="4073999"/>
            <a:ext cx="119853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385623"/>
                </a:solidFill>
                <a:latin typeface="Calibri"/>
                <a:ea typeface="Calibri"/>
                <a:cs typeface="Calibri"/>
                <a:sym typeface="Calibri"/>
              </a:rPr>
              <a:t>children</a:t>
            </a:r>
            <a:endParaRPr sz="2400">
              <a:solidFill>
                <a:srgbClr val="385623"/>
              </a:solidFill>
              <a:latin typeface="Calibri"/>
              <a:ea typeface="Calibri"/>
              <a:cs typeface="Calibri"/>
              <a:sym typeface="Calibri"/>
            </a:endParaRP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4" name="Google Shape;1054;p63">
            <a:extLst>
              <a:ext uri="{C183D7F6-B498-43B3-948B-1728B52AA6E4}">
                <adec:decorative xmlns:adec="http://schemas.microsoft.com/office/drawing/2017/decorative" val="1"/>
              </a:ext>
            </a:extLst>
          </p:cNvPr>
          <p:cNvSpPr/>
          <p:nvPr/>
        </p:nvSpPr>
        <p:spPr>
          <a:xfrm>
            <a:off x="2652111" y="1840454"/>
            <a:ext cx="6887778" cy="400110"/>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6" name="Google Shape;1056;p63"/>
          <p:cNvSpPr txBox="1"/>
          <p:nvPr/>
        </p:nvSpPr>
        <p:spPr>
          <a:xfrm>
            <a:off x="2409543" y="1422667"/>
            <a:ext cx="146546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262626"/>
                </a:solidFill>
                <a:latin typeface="Calibri"/>
                <a:ea typeface="Calibri"/>
                <a:cs typeface="Calibri"/>
                <a:sym typeface="Calibri"/>
              </a:rPr>
              <a:t>Honeymoon</a:t>
            </a:r>
            <a:endParaRPr sz="2000">
              <a:solidFill>
                <a:srgbClr val="262626"/>
              </a:solidFill>
              <a:latin typeface="Calibri"/>
              <a:ea typeface="Calibri"/>
              <a:cs typeface="Calibri"/>
              <a:sym typeface="Calibri"/>
            </a:endParaRPr>
          </a:p>
        </p:txBody>
      </p:sp>
      <p:pic>
        <p:nvPicPr>
          <p:cNvPr id="1057" name="Google Shape;1057;p6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2761872" y="633581"/>
            <a:ext cx="755261" cy="755261"/>
          </a:xfrm>
          <a:prstGeom prst="rect">
            <a:avLst/>
          </a:prstGeom>
          <a:noFill/>
          <a:ln>
            <a:noFill/>
          </a:ln>
        </p:spPr>
      </p:pic>
      <p:sp>
        <p:nvSpPr>
          <p:cNvPr id="1059" name="Google Shape;1059;p63"/>
          <p:cNvSpPr txBox="1"/>
          <p:nvPr/>
        </p:nvSpPr>
        <p:spPr>
          <a:xfrm>
            <a:off x="4367015" y="1422667"/>
            <a:ext cx="160473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262626"/>
                </a:solidFill>
                <a:latin typeface="Calibri"/>
                <a:ea typeface="Calibri"/>
                <a:cs typeface="Calibri"/>
                <a:sym typeface="Calibri"/>
              </a:rPr>
              <a:t>Culture shock</a:t>
            </a:r>
            <a:endParaRPr sz="2000">
              <a:solidFill>
                <a:srgbClr val="262626"/>
              </a:solidFill>
              <a:latin typeface="Calibri"/>
              <a:ea typeface="Calibri"/>
              <a:cs typeface="Calibri"/>
              <a:sym typeface="Calibri"/>
            </a:endParaRPr>
          </a:p>
        </p:txBody>
      </p:sp>
      <p:pic>
        <p:nvPicPr>
          <p:cNvPr id="1060" name="Google Shape;1060;p6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776716" y="600223"/>
            <a:ext cx="759160" cy="759160"/>
          </a:xfrm>
          <a:prstGeom prst="rect">
            <a:avLst/>
          </a:prstGeom>
          <a:noFill/>
          <a:ln>
            <a:noFill/>
          </a:ln>
        </p:spPr>
      </p:pic>
      <p:sp>
        <p:nvSpPr>
          <p:cNvPr id="1062" name="Google Shape;1062;p63"/>
          <p:cNvSpPr txBox="1"/>
          <p:nvPr/>
        </p:nvSpPr>
        <p:spPr>
          <a:xfrm>
            <a:off x="6463756" y="1422667"/>
            <a:ext cx="140089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262626"/>
                </a:solidFill>
                <a:latin typeface="Calibri"/>
                <a:ea typeface="Calibri"/>
                <a:cs typeface="Calibri"/>
                <a:sym typeface="Calibri"/>
              </a:rPr>
              <a:t>Adjustment</a:t>
            </a:r>
            <a:endParaRPr sz="2000">
              <a:solidFill>
                <a:srgbClr val="262626"/>
              </a:solidFill>
              <a:latin typeface="Calibri"/>
              <a:ea typeface="Calibri"/>
              <a:cs typeface="Calibri"/>
              <a:sym typeface="Calibri"/>
            </a:endParaRPr>
          </a:p>
        </p:txBody>
      </p:sp>
      <p:pic>
        <p:nvPicPr>
          <p:cNvPr id="1063" name="Google Shape;1063;p63">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711111" y="651649"/>
            <a:ext cx="737192" cy="737192"/>
          </a:xfrm>
          <a:prstGeom prst="rect">
            <a:avLst/>
          </a:prstGeom>
          <a:noFill/>
          <a:ln>
            <a:noFill/>
          </a:ln>
        </p:spPr>
      </p:pic>
      <p:sp>
        <p:nvSpPr>
          <p:cNvPr id="1065" name="Google Shape;1065;p63"/>
          <p:cNvSpPr txBox="1"/>
          <p:nvPr/>
        </p:nvSpPr>
        <p:spPr>
          <a:xfrm>
            <a:off x="8356659" y="1422667"/>
            <a:ext cx="134498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262626"/>
                </a:solidFill>
                <a:latin typeface="Calibri"/>
                <a:ea typeface="Calibri"/>
                <a:cs typeface="Calibri"/>
                <a:sym typeface="Calibri"/>
              </a:rPr>
              <a:t>Adaptation</a:t>
            </a:r>
            <a:endParaRPr sz="2000">
              <a:solidFill>
                <a:srgbClr val="262626"/>
              </a:solidFill>
              <a:latin typeface="Calibri"/>
              <a:ea typeface="Calibri"/>
              <a:cs typeface="Calibri"/>
              <a:sym typeface="Calibri"/>
            </a:endParaRPr>
          </a:p>
        </p:txBody>
      </p:sp>
      <p:pic>
        <p:nvPicPr>
          <p:cNvPr id="1066" name="Google Shape;1066;p63">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8678537" y="674670"/>
            <a:ext cx="701227" cy="701227"/>
          </a:xfrm>
          <a:prstGeom prst="rect">
            <a:avLst/>
          </a:prstGeom>
          <a:noFill/>
          <a:ln>
            <a:noFill/>
          </a:ln>
        </p:spPr>
      </p:pic>
      <p:sp>
        <p:nvSpPr>
          <p:cNvPr id="1053" name="Google Shape;1053;p63"/>
          <p:cNvSpPr txBox="1">
            <a:spLocks noGrp="1"/>
          </p:cNvSpPr>
          <p:nvPr>
            <p:ph type="title" idx="4294967295"/>
          </p:nvPr>
        </p:nvSpPr>
        <p:spPr>
          <a:xfrm>
            <a:off x="1894503" y="3121745"/>
            <a:ext cx="8402993"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6000"/>
              <a:buFont typeface="Calibri"/>
              <a:buNone/>
            </a:pPr>
            <a:r>
              <a:rPr lang="en-US" sz="6000" b="1" i="0" u="none" strike="noStrike" cap="none">
                <a:solidFill>
                  <a:srgbClr val="B02D15"/>
                </a:solidFill>
                <a:latin typeface="Calibri"/>
                <a:ea typeface="Calibri"/>
                <a:cs typeface="Calibri"/>
                <a:sym typeface="Calibri"/>
              </a:rPr>
              <a:t>What have you learned about culture shock?</a:t>
            </a:r>
            <a:endParaRPr/>
          </a:p>
        </p:txBody>
      </p:sp>
      <p:sp>
        <p:nvSpPr>
          <p:cNvPr id="1052" name="Google Shape;1052;p63"/>
          <p:cNvSpPr txBox="1"/>
          <p:nvPr/>
        </p:nvSpPr>
        <p:spPr>
          <a:xfrm>
            <a:off x="3262070" y="5941918"/>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2" name="Google Shape;1072;p64"/>
          <p:cNvSpPr txBox="1">
            <a:spLocks noGrp="1"/>
          </p:cNvSpPr>
          <p:nvPr>
            <p:ph type="title" idx="4294967295"/>
          </p:nvPr>
        </p:nvSpPr>
        <p:spPr>
          <a:xfrm>
            <a:off x="1894503" y="2030882"/>
            <a:ext cx="8402993"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6000"/>
              <a:buFont typeface="Calibri"/>
              <a:buNone/>
            </a:pPr>
            <a:r>
              <a:rPr lang="en-US" sz="6000" b="1" i="0" u="none" strike="noStrike" cap="none">
                <a:solidFill>
                  <a:srgbClr val="B02D15"/>
                </a:solidFill>
                <a:latin typeface="Calibri"/>
                <a:ea typeface="Calibri"/>
                <a:cs typeface="Calibri"/>
                <a:sym typeface="Calibri"/>
              </a:rPr>
              <a:t>What behaviour have you noticed in newcomers?</a:t>
            </a:r>
            <a:endParaRPr/>
          </a:p>
        </p:txBody>
      </p:sp>
      <p:sp>
        <p:nvSpPr>
          <p:cNvPr id="1071" name="Google Shape;1071;p64"/>
          <p:cNvSpPr txBox="1"/>
          <p:nvPr/>
        </p:nvSpPr>
        <p:spPr>
          <a:xfrm>
            <a:off x="3262070" y="5941918"/>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8" name="Google Shape;1078;p65"/>
          <p:cNvSpPr txBox="1">
            <a:spLocks noGrp="1"/>
          </p:cNvSpPr>
          <p:nvPr>
            <p:ph type="title" idx="4294967295"/>
          </p:nvPr>
        </p:nvSpPr>
        <p:spPr>
          <a:xfrm>
            <a:off x="2118325" y="1773250"/>
            <a:ext cx="7955350" cy="28623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6000"/>
              <a:buFont typeface="Calibri"/>
              <a:buNone/>
            </a:pPr>
            <a:r>
              <a:rPr lang="en-US" sz="6000" b="1" i="0" u="none" strike="noStrike" cap="none">
                <a:solidFill>
                  <a:srgbClr val="B02D15"/>
                </a:solidFill>
                <a:latin typeface="Calibri"/>
                <a:ea typeface="Calibri"/>
                <a:cs typeface="Calibri"/>
                <a:sym typeface="Calibri"/>
              </a:rPr>
              <a:t>What would help newcomers feel like they belong?</a:t>
            </a:r>
            <a:endParaRPr/>
          </a:p>
        </p:txBody>
      </p:sp>
      <p:sp>
        <p:nvSpPr>
          <p:cNvPr id="1077" name="Google Shape;1077;p65"/>
          <p:cNvSpPr txBox="1"/>
          <p:nvPr/>
        </p:nvSpPr>
        <p:spPr>
          <a:xfrm>
            <a:off x="3262070" y="5941918"/>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66"/>
          <p:cNvSpPr txBox="1">
            <a:spLocks noGrp="1"/>
          </p:cNvSpPr>
          <p:nvPr>
            <p:ph type="title" idx="4294967295"/>
          </p:nvPr>
        </p:nvSpPr>
        <p:spPr>
          <a:xfrm>
            <a:off x="2295706" y="4186989"/>
            <a:ext cx="7600587" cy="211768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02D15"/>
              </a:buClr>
              <a:buSzPts val="6000"/>
              <a:buFont typeface="Calibri"/>
              <a:buNone/>
            </a:pPr>
            <a:r>
              <a:rPr lang="en-US" sz="6000" b="1" i="0" u="none" strike="noStrike" cap="none">
                <a:solidFill>
                  <a:srgbClr val="B02D15"/>
                </a:solidFill>
                <a:latin typeface="Calibri"/>
                <a:ea typeface="Calibri"/>
                <a:cs typeface="Calibri"/>
                <a:sym typeface="Calibri"/>
              </a:rPr>
              <a:t>What can you do to help with settlement?</a:t>
            </a:r>
            <a:endParaRPr/>
          </a:p>
        </p:txBody>
      </p:sp>
      <p:pic>
        <p:nvPicPr>
          <p:cNvPr id="1085" name="Google Shape;1085;p6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892843" y="1006643"/>
            <a:ext cx="2731168" cy="2731168"/>
          </a:xfrm>
          <a:prstGeom prst="rect">
            <a:avLst/>
          </a:prstGeom>
          <a:noFill/>
          <a:ln>
            <a:noFill/>
          </a:ln>
        </p:spPr>
      </p:pic>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67"/>
          <p:cNvSpPr txBox="1">
            <a:spLocks noGrp="1"/>
          </p:cNvSpPr>
          <p:nvPr>
            <p:ph type="title" idx="4294967295"/>
          </p:nvPr>
        </p:nvSpPr>
        <p:spPr>
          <a:xfrm>
            <a:off x="2118325" y="1773250"/>
            <a:ext cx="7955350" cy="28623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6000"/>
              <a:buFont typeface="Calibri"/>
              <a:buNone/>
            </a:pPr>
            <a:r>
              <a:rPr lang="en-US" sz="6000" b="1" i="0" u="none" strike="noStrike" cap="none">
                <a:solidFill>
                  <a:srgbClr val="B02D15"/>
                </a:solidFill>
                <a:latin typeface="Calibri"/>
                <a:ea typeface="Calibri"/>
                <a:cs typeface="Calibri"/>
                <a:sym typeface="Calibri"/>
              </a:rPr>
              <a:t>What is your company already doing to help with settlement?</a:t>
            </a:r>
            <a:endParaRPr/>
          </a:p>
        </p:txBody>
      </p:sp>
      <p:sp>
        <p:nvSpPr>
          <p:cNvPr id="1091" name="Google Shape;1091;p67"/>
          <p:cNvSpPr txBox="1"/>
          <p:nvPr/>
        </p:nvSpPr>
        <p:spPr>
          <a:xfrm>
            <a:off x="3414470" y="6094318"/>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68"/>
          <p:cNvSpPr txBox="1">
            <a:spLocks noGrp="1"/>
          </p:cNvSpPr>
          <p:nvPr>
            <p:ph type="title" idx="4294967295"/>
          </p:nvPr>
        </p:nvSpPr>
        <p:spPr>
          <a:xfrm>
            <a:off x="447660" y="1044652"/>
            <a:ext cx="2779808" cy="1520417"/>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lt1"/>
              </a:buClr>
              <a:buSzPts val="3500"/>
              <a:buFont typeface="Calibri"/>
              <a:buNone/>
            </a:pPr>
            <a:r>
              <a:rPr lang="en-US" sz="4400" b="1" i="0" u="none" strike="noStrike" cap="none" dirty="0">
                <a:solidFill>
                  <a:srgbClr val="C00000"/>
                </a:solidFill>
                <a:latin typeface="Calibri"/>
                <a:ea typeface="Calibri"/>
                <a:cs typeface="Calibri"/>
                <a:sym typeface="Calibri"/>
              </a:rPr>
              <a:t>Settlement Plan</a:t>
            </a:r>
            <a:endParaRPr sz="4400" b="1" i="0" u="none" strike="noStrike" cap="none" dirty="0">
              <a:solidFill>
                <a:srgbClr val="961A03"/>
              </a:solidFill>
              <a:latin typeface="Calibri"/>
              <a:ea typeface="Calibri"/>
              <a:cs typeface="Calibri"/>
              <a:sym typeface="Calibri"/>
            </a:endParaRPr>
          </a:p>
        </p:txBody>
      </p:sp>
      <p:sp>
        <p:nvSpPr>
          <p:cNvPr id="1098" name="Google Shape;1098;p68"/>
          <p:cNvSpPr txBox="1"/>
          <p:nvPr/>
        </p:nvSpPr>
        <p:spPr>
          <a:xfrm>
            <a:off x="3460567" y="1044652"/>
            <a:ext cx="3932147" cy="4768695"/>
          </a:xfrm>
          <a:prstGeom prst="rect">
            <a:avLst/>
          </a:prstGeom>
          <a:noFill/>
          <a:ln>
            <a:noFill/>
          </a:ln>
        </p:spPr>
        <p:txBody>
          <a:bodyPr spcFirstLastPara="1" wrap="square" lIns="91425" tIns="45700" rIns="91425" bIns="45700" anchor="t" anchorCtr="0">
            <a:noAutofit/>
          </a:bodyPr>
          <a:lstStyle/>
          <a:p>
            <a:pPr marL="457200" marR="0" lvl="0" indent="-457200" algn="l" rtl="0">
              <a:lnSpc>
                <a:spcPct val="80000"/>
              </a:lnSpc>
              <a:spcBef>
                <a:spcPts val="0"/>
              </a:spcBef>
              <a:spcAft>
                <a:spcPts val="0"/>
              </a:spcAft>
              <a:buClr>
                <a:schemeClr val="dk1"/>
              </a:buClr>
              <a:buSzPts val="1900"/>
              <a:buFont typeface="Arial" panose="020B0604020202020204" pitchFamily="34" charset="0"/>
              <a:buChar char="•"/>
            </a:pPr>
            <a:r>
              <a:rPr lang="en-US" sz="2800" dirty="0">
                <a:solidFill>
                  <a:schemeClr val="dk1"/>
                </a:solidFill>
                <a:latin typeface="Calibri"/>
                <a:ea typeface="Calibri"/>
                <a:cs typeface="Calibri"/>
                <a:sym typeface="Calibri"/>
              </a:rPr>
              <a:t>Life in Canada</a:t>
            </a:r>
            <a:endParaRPr sz="4000" dirty="0">
              <a:solidFill>
                <a:schemeClr val="dk1"/>
              </a:solidFill>
              <a:latin typeface="Calibri"/>
              <a:ea typeface="Calibri"/>
              <a:cs typeface="Calibri"/>
              <a:sym typeface="Calibri"/>
            </a:endParaRPr>
          </a:p>
          <a:p>
            <a:pPr marL="457200" marR="0" lvl="0" indent="-457200" algn="l" rtl="0">
              <a:lnSpc>
                <a:spcPct val="80000"/>
              </a:lnSpc>
              <a:spcBef>
                <a:spcPts val="1000"/>
              </a:spcBef>
              <a:spcAft>
                <a:spcPts val="0"/>
              </a:spcAft>
              <a:buClr>
                <a:schemeClr val="dk1"/>
              </a:buClr>
              <a:buSzPts val="1900"/>
              <a:buFont typeface="Arial" panose="020B0604020202020204" pitchFamily="34" charset="0"/>
              <a:buChar char="•"/>
            </a:pPr>
            <a:r>
              <a:rPr lang="en-US" sz="2800" dirty="0">
                <a:solidFill>
                  <a:schemeClr val="dk1"/>
                </a:solidFill>
                <a:latin typeface="Calibri"/>
                <a:ea typeface="Calibri"/>
                <a:cs typeface="Calibri"/>
                <a:sym typeface="Calibri"/>
              </a:rPr>
              <a:t>Community and government services</a:t>
            </a:r>
            <a:endParaRPr sz="4000" dirty="0">
              <a:solidFill>
                <a:schemeClr val="dk1"/>
              </a:solidFill>
              <a:latin typeface="Calibri"/>
              <a:ea typeface="Calibri"/>
              <a:cs typeface="Calibri"/>
              <a:sym typeface="Calibri"/>
            </a:endParaRPr>
          </a:p>
          <a:p>
            <a:pPr marL="457200" marR="0" lvl="0" indent="-457200" algn="l" rtl="0">
              <a:lnSpc>
                <a:spcPct val="80000"/>
              </a:lnSpc>
              <a:spcBef>
                <a:spcPts val="1000"/>
              </a:spcBef>
              <a:spcAft>
                <a:spcPts val="0"/>
              </a:spcAft>
              <a:buClr>
                <a:schemeClr val="dk1"/>
              </a:buClr>
              <a:buSzPts val="1900"/>
              <a:buFont typeface="Arial" panose="020B0604020202020204" pitchFamily="34" charset="0"/>
              <a:buChar char="•"/>
            </a:pPr>
            <a:r>
              <a:rPr lang="en-US" sz="2800" dirty="0">
                <a:solidFill>
                  <a:schemeClr val="dk1"/>
                </a:solidFill>
                <a:latin typeface="Calibri"/>
                <a:ea typeface="Calibri"/>
                <a:cs typeface="Calibri"/>
                <a:sym typeface="Calibri"/>
              </a:rPr>
              <a:t>Working in Canada </a:t>
            </a:r>
            <a:endParaRPr sz="4000" dirty="0">
              <a:solidFill>
                <a:schemeClr val="dk1"/>
              </a:solidFill>
              <a:latin typeface="Calibri"/>
              <a:ea typeface="Calibri"/>
              <a:cs typeface="Calibri"/>
              <a:sym typeface="Calibri"/>
            </a:endParaRPr>
          </a:p>
          <a:p>
            <a:pPr marL="457200" marR="0" lvl="0" indent="-457200" algn="l" rtl="0">
              <a:lnSpc>
                <a:spcPct val="80000"/>
              </a:lnSpc>
              <a:spcBef>
                <a:spcPts val="1000"/>
              </a:spcBef>
              <a:spcAft>
                <a:spcPts val="0"/>
              </a:spcAft>
              <a:buClr>
                <a:schemeClr val="dk1"/>
              </a:buClr>
              <a:buSzPts val="1900"/>
              <a:buFont typeface="Arial" panose="020B0604020202020204" pitchFamily="34" charset="0"/>
              <a:buChar char="•"/>
            </a:pPr>
            <a:r>
              <a:rPr lang="en-US" sz="2800" dirty="0">
                <a:solidFill>
                  <a:schemeClr val="dk1"/>
                </a:solidFill>
                <a:latin typeface="Calibri"/>
                <a:ea typeface="Calibri"/>
                <a:cs typeface="Calibri"/>
                <a:sym typeface="Calibri"/>
              </a:rPr>
              <a:t>Education in Canada</a:t>
            </a:r>
            <a:endParaRPr sz="4000" dirty="0">
              <a:solidFill>
                <a:schemeClr val="dk1"/>
              </a:solidFill>
              <a:latin typeface="Calibri"/>
              <a:ea typeface="Calibri"/>
              <a:cs typeface="Calibri"/>
              <a:sym typeface="Calibri"/>
            </a:endParaRPr>
          </a:p>
          <a:p>
            <a:pPr marL="457200" marR="0" lvl="0" indent="-457200" algn="l" rtl="0">
              <a:lnSpc>
                <a:spcPct val="80000"/>
              </a:lnSpc>
              <a:spcBef>
                <a:spcPts val="1000"/>
              </a:spcBef>
              <a:spcAft>
                <a:spcPts val="0"/>
              </a:spcAft>
              <a:buClr>
                <a:schemeClr val="dk1"/>
              </a:buClr>
              <a:buSzPts val="1900"/>
              <a:buFont typeface="Arial" panose="020B0604020202020204" pitchFamily="34" charset="0"/>
              <a:buChar char="•"/>
            </a:pPr>
            <a:r>
              <a:rPr lang="en-US" sz="2800" dirty="0">
                <a:solidFill>
                  <a:schemeClr val="dk1"/>
                </a:solidFill>
                <a:latin typeface="Calibri"/>
                <a:ea typeface="Calibri"/>
                <a:cs typeface="Calibri"/>
                <a:sym typeface="Calibri"/>
              </a:rPr>
              <a:t>Social networks </a:t>
            </a:r>
            <a:endParaRPr sz="4000" dirty="0">
              <a:solidFill>
                <a:schemeClr val="dk1"/>
              </a:solidFill>
              <a:latin typeface="Calibri"/>
              <a:ea typeface="Calibri"/>
              <a:cs typeface="Calibri"/>
              <a:sym typeface="Calibri"/>
            </a:endParaRPr>
          </a:p>
          <a:p>
            <a:pPr marL="457200" marR="0" lvl="0" indent="-457200" algn="l" rtl="0">
              <a:lnSpc>
                <a:spcPct val="80000"/>
              </a:lnSpc>
              <a:spcBef>
                <a:spcPts val="1000"/>
              </a:spcBef>
              <a:spcAft>
                <a:spcPts val="0"/>
              </a:spcAft>
              <a:buClr>
                <a:schemeClr val="dk1"/>
              </a:buClr>
              <a:buSzPts val="1900"/>
              <a:buFont typeface="Arial" panose="020B0604020202020204" pitchFamily="34" charset="0"/>
              <a:buChar char="•"/>
            </a:pPr>
            <a:r>
              <a:rPr lang="en-US" sz="2800" dirty="0">
                <a:solidFill>
                  <a:schemeClr val="dk1"/>
                </a:solidFill>
                <a:latin typeface="Calibri"/>
                <a:ea typeface="Calibri"/>
                <a:cs typeface="Calibri"/>
                <a:sym typeface="Calibri"/>
              </a:rPr>
              <a:t>Professional networks</a:t>
            </a:r>
            <a:endParaRPr sz="4000" dirty="0">
              <a:solidFill>
                <a:schemeClr val="dk1"/>
              </a:solidFill>
              <a:latin typeface="Calibri"/>
              <a:ea typeface="Calibri"/>
              <a:cs typeface="Calibri"/>
              <a:sym typeface="Calibri"/>
            </a:endParaRPr>
          </a:p>
          <a:p>
            <a:pPr marL="457200" marR="0" lvl="0" indent="-457200" algn="l" rtl="0">
              <a:lnSpc>
                <a:spcPct val="80000"/>
              </a:lnSpc>
              <a:spcBef>
                <a:spcPts val="1000"/>
              </a:spcBef>
              <a:spcAft>
                <a:spcPts val="0"/>
              </a:spcAft>
              <a:buClr>
                <a:schemeClr val="dk1"/>
              </a:buClr>
              <a:buSzPts val="1900"/>
              <a:buFont typeface="Arial" panose="020B0604020202020204" pitchFamily="34" charset="0"/>
              <a:buChar char="•"/>
            </a:pPr>
            <a:r>
              <a:rPr lang="en-US" sz="2800" dirty="0">
                <a:solidFill>
                  <a:schemeClr val="dk1"/>
                </a:solidFill>
                <a:latin typeface="Calibri"/>
                <a:ea typeface="Calibri"/>
                <a:cs typeface="Calibri"/>
                <a:sym typeface="Calibri"/>
              </a:rPr>
              <a:t>Level of community involvement</a:t>
            </a:r>
            <a:endParaRPr sz="4000" dirty="0">
              <a:solidFill>
                <a:schemeClr val="dk1"/>
              </a:solidFill>
              <a:latin typeface="Calibri"/>
              <a:ea typeface="Calibri"/>
              <a:cs typeface="Calibri"/>
              <a:sym typeface="Calibri"/>
            </a:endParaRPr>
          </a:p>
          <a:p>
            <a:pPr marL="457200" marR="0" lvl="0" indent="-457200" algn="l" rtl="0">
              <a:lnSpc>
                <a:spcPct val="80000"/>
              </a:lnSpc>
              <a:spcBef>
                <a:spcPts val="1000"/>
              </a:spcBef>
              <a:spcAft>
                <a:spcPts val="0"/>
              </a:spcAft>
              <a:buClr>
                <a:schemeClr val="dk1"/>
              </a:buClr>
              <a:buSzPts val="1900"/>
              <a:buFont typeface="Arial" panose="020B0604020202020204" pitchFamily="34" charset="0"/>
              <a:buChar char="•"/>
            </a:pPr>
            <a:r>
              <a:rPr lang="en-US" sz="2800" dirty="0">
                <a:solidFill>
                  <a:schemeClr val="dk1"/>
                </a:solidFill>
                <a:latin typeface="Calibri"/>
                <a:ea typeface="Calibri"/>
                <a:cs typeface="Calibri"/>
                <a:sym typeface="Calibri"/>
              </a:rPr>
              <a:t>Language skills</a:t>
            </a:r>
            <a:endParaRPr sz="4000" dirty="0">
              <a:solidFill>
                <a:schemeClr val="dk1"/>
              </a:solidFill>
              <a:latin typeface="Calibri"/>
              <a:ea typeface="Calibri"/>
              <a:cs typeface="Calibri"/>
              <a:sym typeface="Calibri"/>
            </a:endParaRPr>
          </a:p>
        </p:txBody>
      </p:sp>
      <p:cxnSp>
        <p:nvCxnSpPr>
          <p:cNvPr id="1099" name="Google Shape;1099;p68">
            <a:extLst>
              <a:ext uri="{C183D7F6-B498-43B3-948B-1728B52AA6E4}">
                <adec:decorative xmlns:adec="http://schemas.microsoft.com/office/drawing/2017/decorative" val="1"/>
              </a:ext>
            </a:extLst>
          </p:cNvPr>
          <p:cNvCxnSpPr/>
          <p:nvPr/>
        </p:nvCxnSpPr>
        <p:spPr>
          <a:xfrm>
            <a:off x="7392714" y="1225627"/>
            <a:ext cx="0" cy="4101484"/>
          </a:xfrm>
          <a:prstGeom prst="straightConnector1">
            <a:avLst/>
          </a:prstGeom>
          <a:noFill/>
          <a:ln w="12700" cap="flat" cmpd="sng">
            <a:solidFill>
              <a:srgbClr val="7F7F7F"/>
            </a:solidFill>
            <a:prstDash val="solid"/>
            <a:miter lim="800000"/>
            <a:headEnd type="none" w="sm" len="sm"/>
            <a:tailEnd type="none" w="sm" len="sm"/>
          </a:ln>
        </p:spPr>
      </p:cxnSp>
      <p:sp>
        <p:nvSpPr>
          <p:cNvPr id="1100" name="Google Shape;1100;p68"/>
          <p:cNvSpPr txBox="1"/>
          <p:nvPr/>
        </p:nvSpPr>
        <p:spPr>
          <a:xfrm>
            <a:off x="7858912" y="892021"/>
            <a:ext cx="4169972" cy="4768695"/>
          </a:xfrm>
          <a:prstGeom prst="rect">
            <a:avLst/>
          </a:prstGeom>
          <a:noFill/>
          <a:ln>
            <a:noFill/>
          </a:ln>
        </p:spPr>
        <p:txBody>
          <a:bodyPr spcFirstLastPara="1" wrap="square" lIns="91425" tIns="45700" rIns="91425" bIns="45700" anchor="t" anchorCtr="0">
            <a:normAutofit/>
          </a:bodyPr>
          <a:lstStyle/>
          <a:p>
            <a:pPr marL="457200" indent="-457200">
              <a:lnSpc>
                <a:spcPct val="80000"/>
              </a:lnSpc>
              <a:spcBef>
                <a:spcPts val="1000"/>
              </a:spcBef>
              <a:buClr>
                <a:schemeClr val="dk1"/>
              </a:buClr>
              <a:buSzPts val="1900"/>
              <a:buFont typeface="Arial" panose="020B0604020202020204" pitchFamily="34" charset="0"/>
              <a:buChar char="•"/>
            </a:pPr>
            <a:r>
              <a:rPr lang="en-US" sz="2800" dirty="0">
                <a:solidFill>
                  <a:schemeClr val="dk1"/>
                </a:solidFill>
                <a:latin typeface="Calibri"/>
                <a:cs typeface="Calibri"/>
                <a:sym typeface="Calibri"/>
              </a:rPr>
              <a:t>Housing / accommodations</a:t>
            </a:r>
            <a:endParaRPr sz="2800" dirty="0">
              <a:solidFill>
                <a:schemeClr val="dk1"/>
              </a:solidFill>
              <a:latin typeface="Calibri"/>
              <a:cs typeface="Calibri"/>
              <a:sym typeface="Calibri"/>
            </a:endParaRPr>
          </a:p>
          <a:p>
            <a:pPr marL="457200" indent="-457200">
              <a:lnSpc>
                <a:spcPct val="80000"/>
              </a:lnSpc>
              <a:spcBef>
                <a:spcPts val="1000"/>
              </a:spcBef>
              <a:buClr>
                <a:schemeClr val="dk1"/>
              </a:buClr>
              <a:buSzPts val="1900"/>
              <a:buFont typeface="Arial" panose="020B0604020202020204" pitchFamily="34" charset="0"/>
              <a:buChar char="•"/>
            </a:pPr>
            <a:r>
              <a:rPr lang="en-US" sz="2800" dirty="0">
                <a:solidFill>
                  <a:schemeClr val="dk1"/>
                </a:solidFill>
                <a:latin typeface="Calibri"/>
                <a:cs typeface="Calibri"/>
                <a:sym typeface="Calibri"/>
              </a:rPr>
              <a:t>Financial</a:t>
            </a:r>
            <a:endParaRPr sz="2800" dirty="0">
              <a:solidFill>
                <a:schemeClr val="dk1"/>
              </a:solidFill>
              <a:latin typeface="Calibri"/>
              <a:cs typeface="Calibri"/>
              <a:sym typeface="Calibri"/>
            </a:endParaRPr>
          </a:p>
          <a:p>
            <a:pPr marL="457200" indent="-457200">
              <a:lnSpc>
                <a:spcPct val="80000"/>
              </a:lnSpc>
              <a:spcBef>
                <a:spcPts val="1000"/>
              </a:spcBef>
              <a:buClr>
                <a:schemeClr val="dk1"/>
              </a:buClr>
              <a:buSzPts val="1900"/>
              <a:buFont typeface="Arial" panose="020B0604020202020204" pitchFamily="34" charset="0"/>
              <a:buChar char="•"/>
            </a:pPr>
            <a:r>
              <a:rPr lang="en-US" sz="2800" dirty="0">
                <a:solidFill>
                  <a:schemeClr val="dk1"/>
                </a:solidFill>
                <a:latin typeface="Calibri"/>
                <a:cs typeface="Calibri"/>
                <a:sym typeface="Calibri"/>
              </a:rPr>
              <a:t>Legal information and services</a:t>
            </a:r>
            <a:endParaRPr sz="2800" dirty="0">
              <a:solidFill>
                <a:schemeClr val="dk1"/>
              </a:solidFill>
              <a:latin typeface="Calibri"/>
              <a:cs typeface="Calibri"/>
              <a:sym typeface="Calibri"/>
            </a:endParaRPr>
          </a:p>
          <a:p>
            <a:pPr marL="457200" indent="-457200">
              <a:lnSpc>
                <a:spcPct val="80000"/>
              </a:lnSpc>
              <a:spcBef>
                <a:spcPts val="1000"/>
              </a:spcBef>
              <a:buClr>
                <a:schemeClr val="dk1"/>
              </a:buClr>
              <a:buSzPts val="1900"/>
              <a:buFont typeface="Arial" panose="020B0604020202020204" pitchFamily="34" charset="0"/>
              <a:buChar char="•"/>
            </a:pPr>
            <a:r>
              <a:rPr lang="en-US" sz="2800" dirty="0">
                <a:solidFill>
                  <a:schemeClr val="dk1"/>
                </a:solidFill>
                <a:latin typeface="Calibri"/>
                <a:cs typeface="Calibri"/>
                <a:sym typeface="Calibri"/>
              </a:rPr>
              <a:t>Health / mental health / well-being</a:t>
            </a:r>
            <a:endParaRPr sz="2800" dirty="0">
              <a:solidFill>
                <a:schemeClr val="dk1"/>
              </a:solidFill>
              <a:latin typeface="Calibri"/>
              <a:cs typeface="Calibri"/>
              <a:sym typeface="Calibri"/>
            </a:endParaRPr>
          </a:p>
          <a:p>
            <a:pPr marL="457200" indent="-457200">
              <a:lnSpc>
                <a:spcPct val="80000"/>
              </a:lnSpc>
              <a:spcBef>
                <a:spcPts val="1000"/>
              </a:spcBef>
              <a:buClr>
                <a:schemeClr val="dk1"/>
              </a:buClr>
              <a:buSzPts val="1900"/>
              <a:buFont typeface="Arial" panose="020B0604020202020204" pitchFamily="34" charset="0"/>
              <a:buChar char="•"/>
            </a:pPr>
            <a:r>
              <a:rPr lang="en-US" sz="2800" dirty="0">
                <a:solidFill>
                  <a:schemeClr val="dk1"/>
                </a:solidFill>
                <a:latin typeface="Calibri"/>
                <a:cs typeface="Calibri"/>
                <a:sym typeface="Calibri"/>
              </a:rPr>
              <a:t>Education / skills development</a:t>
            </a:r>
            <a:endParaRPr sz="2800" dirty="0">
              <a:solidFill>
                <a:schemeClr val="dk1"/>
              </a:solidFill>
              <a:latin typeface="Calibri"/>
              <a:cs typeface="Calibri"/>
              <a:sym typeface="Calibri"/>
            </a:endParaRPr>
          </a:p>
          <a:p>
            <a:pPr marL="457200" indent="-457200">
              <a:lnSpc>
                <a:spcPct val="80000"/>
              </a:lnSpc>
              <a:spcBef>
                <a:spcPts val="1000"/>
              </a:spcBef>
              <a:buClr>
                <a:schemeClr val="dk1"/>
              </a:buClr>
              <a:buSzPts val="1900"/>
              <a:buFont typeface="Arial" panose="020B0604020202020204" pitchFamily="34" charset="0"/>
              <a:buChar char="•"/>
            </a:pPr>
            <a:r>
              <a:rPr lang="en-US" sz="2800" dirty="0">
                <a:solidFill>
                  <a:schemeClr val="dk1"/>
                </a:solidFill>
                <a:latin typeface="Calibri"/>
                <a:cs typeface="Calibri"/>
                <a:sym typeface="Calibri"/>
              </a:rPr>
              <a:t>Family support</a:t>
            </a:r>
            <a:endParaRPr sz="2800" dirty="0">
              <a:solidFill>
                <a:schemeClr val="dk1"/>
              </a:solidFill>
              <a:latin typeface="Calibri"/>
              <a:cs typeface="Calibri"/>
              <a:sym typeface="Calibri"/>
            </a:endParaRPr>
          </a:p>
          <a:p>
            <a:pPr marL="228600" marR="0" lvl="0" indent="-158115" algn="l" rtl="0">
              <a:lnSpc>
                <a:spcPct val="90000"/>
              </a:lnSpc>
              <a:spcBef>
                <a:spcPts val="1000"/>
              </a:spcBef>
              <a:spcAft>
                <a:spcPts val="0"/>
              </a:spcAft>
              <a:buClr>
                <a:schemeClr val="dk1"/>
              </a:buClr>
              <a:buSzPts val="1600"/>
              <a:buFont typeface="Arial"/>
              <a:buNone/>
            </a:pPr>
            <a:endParaRPr sz="1600" i="0" u="none" strike="noStrike" cap="none" dirty="0">
              <a:solidFill>
                <a:schemeClr val="dk1"/>
              </a:solidFill>
              <a:latin typeface="Calibri"/>
              <a:ea typeface="Calibri"/>
              <a:cs typeface="Calibri"/>
              <a:sym typeface="Calibri"/>
            </a:endParaRPr>
          </a:p>
        </p:txBody>
      </p:sp>
      <p:sp>
        <p:nvSpPr>
          <p:cNvPr id="1101" name="Google Shape;1101;p68"/>
          <p:cNvSpPr txBox="1"/>
          <p:nvPr/>
        </p:nvSpPr>
        <p:spPr>
          <a:xfrm>
            <a:off x="233182" y="6236379"/>
            <a:ext cx="4964460" cy="4247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7F7F7F"/>
                </a:solidFill>
                <a:latin typeface="Calibri"/>
                <a:ea typeface="Calibri"/>
                <a:cs typeface="Calibri"/>
                <a:sym typeface="Calibri"/>
              </a:rPr>
              <a:t>Description of settlement plan needs (Source: Canada, IRCC (2020). </a:t>
            </a:r>
            <a:r>
              <a:rPr lang="en-US" sz="1200" b="0" i="1" u="none" strike="noStrike" cap="none">
                <a:solidFill>
                  <a:srgbClr val="7F7F7F"/>
                </a:solidFill>
                <a:latin typeface="Calibri"/>
                <a:ea typeface="Calibri"/>
                <a:cs typeface="Calibri"/>
                <a:sym typeface="Calibri"/>
              </a:rPr>
              <a:t>Evaluation of the Atlantic Immigration Pilot</a:t>
            </a:r>
            <a:r>
              <a:rPr lang="en-US" sz="1200" b="0" i="0" u="none" strike="noStrike" cap="none">
                <a:solidFill>
                  <a:srgbClr val="7F7F7F"/>
                </a:solidFill>
                <a:latin typeface="Calibri"/>
                <a:ea typeface="Calibri"/>
                <a:cs typeface="Calibri"/>
                <a:sym typeface="Calibri"/>
              </a:rPr>
              <a:t>)</a:t>
            </a:r>
            <a:endParaRPr sz="1400" b="0" i="0" u="none" strike="noStrike" cap="none">
              <a:solidFill>
                <a:srgbClr val="7F7F7F"/>
              </a:solidFill>
              <a:latin typeface="Calibri"/>
              <a:ea typeface="Calibri"/>
              <a:cs typeface="Calibri"/>
              <a:sym typeface="Calibri"/>
            </a:endParaRPr>
          </a:p>
        </p:txBody>
      </p:sp>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69"/>
          <p:cNvSpPr txBox="1">
            <a:spLocks noGrp="1"/>
          </p:cNvSpPr>
          <p:nvPr>
            <p:ph type="title" idx="4294967295"/>
          </p:nvPr>
        </p:nvSpPr>
        <p:spPr>
          <a:xfrm>
            <a:off x="1524000" y="1448521"/>
            <a:ext cx="9144000" cy="2766639"/>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1773"/>
              <a:buFont typeface="Arial"/>
              <a:buNone/>
            </a:pPr>
            <a:r>
              <a:rPr lang="en-US" sz="6000" b="1" i="0" u="none" strike="noStrike" cap="none" dirty="0">
                <a:solidFill>
                  <a:srgbClr val="C00000"/>
                </a:solidFill>
                <a:latin typeface="Calibri"/>
                <a:ea typeface="Calibri"/>
                <a:cs typeface="Calibri"/>
                <a:sym typeface="Calibri"/>
              </a:rPr>
              <a:t>What supports are available to you and to newcomers?</a:t>
            </a:r>
            <a:endParaRPr sz="6000" b="1" i="0" u="none" strike="noStrike" cap="none" dirty="0">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idx="4294967295"/>
          </p:nvPr>
        </p:nvSpPr>
        <p:spPr>
          <a:xfrm>
            <a:off x="0" y="575032"/>
            <a:ext cx="12192000" cy="10076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02D15"/>
              </a:buClr>
              <a:buSzPts val="5400"/>
              <a:buFont typeface="Calibri"/>
              <a:buNone/>
            </a:pPr>
            <a:r>
              <a:rPr lang="en-US" sz="5400" b="1" i="0" u="none" strike="noStrike" cap="none" dirty="0">
                <a:solidFill>
                  <a:srgbClr val="B02D15"/>
                </a:solidFill>
                <a:latin typeface="Calibri"/>
                <a:ea typeface="Calibri"/>
                <a:cs typeface="Calibri"/>
                <a:sym typeface="Calibri"/>
              </a:rPr>
              <a:t>Learning online is tricky!</a:t>
            </a:r>
            <a:endParaRPr dirty="0"/>
          </a:p>
        </p:txBody>
      </p:sp>
      <p:sp>
        <p:nvSpPr>
          <p:cNvPr id="166" name="Google Shape;166;p7"/>
          <p:cNvSpPr txBox="1"/>
          <p:nvPr/>
        </p:nvSpPr>
        <p:spPr>
          <a:xfrm>
            <a:off x="4139241" y="1774140"/>
            <a:ext cx="5409493" cy="483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rgbClr val="292A38"/>
                </a:solidFill>
                <a:latin typeface="Calibri"/>
                <a:ea typeface="Calibri"/>
                <a:cs typeface="Calibri"/>
                <a:sym typeface="Calibri"/>
              </a:rPr>
              <a:t>Be </a:t>
            </a:r>
            <a:r>
              <a:rPr lang="en-US" sz="2800" b="1" i="0" u="none" strike="noStrike" cap="none">
                <a:solidFill>
                  <a:srgbClr val="292A38"/>
                </a:solidFill>
                <a:latin typeface="Calibri"/>
                <a:ea typeface="Calibri"/>
                <a:cs typeface="Calibri"/>
                <a:sym typeface="Calibri"/>
              </a:rPr>
              <a:t>present</a:t>
            </a:r>
            <a:r>
              <a:rPr lang="en-US" sz="2800" b="0" i="0" u="none" strike="noStrike" cap="none">
                <a:solidFill>
                  <a:srgbClr val="292A38"/>
                </a:solidFill>
                <a:latin typeface="Calibri"/>
                <a:ea typeface="Calibri"/>
                <a:cs typeface="Calibri"/>
                <a:sym typeface="Calibri"/>
              </a:rPr>
              <a:t>!  </a:t>
            </a:r>
            <a:endParaRPr/>
          </a:p>
          <a:p>
            <a:pPr marL="0" marR="0" lvl="0" indent="0" algn="l" rtl="0">
              <a:spcBef>
                <a:spcPts val="0"/>
              </a:spcBef>
              <a:spcAft>
                <a:spcPts val="0"/>
              </a:spcAft>
              <a:buNone/>
            </a:pPr>
            <a:r>
              <a:rPr lang="en-US" sz="2800" b="0" i="0" u="none" strike="noStrike" cap="none">
                <a:solidFill>
                  <a:srgbClr val="292A38"/>
                </a:solidFill>
                <a:latin typeface="Calibri"/>
                <a:ea typeface="Calibri"/>
                <a:cs typeface="Calibri"/>
                <a:sym typeface="Calibri"/>
              </a:rPr>
              <a:t>Put your phone aside.  Really.  Do it.  </a:t>
            </a:r>
            <a:endParaRPr/>
          </a:p>
          <a:p>
            <a:pPr marL="0" marR="0" lvl="0" indent="0" algn="l" rtl="0">
              <a:spcBef>
                <a:spcPts val="0"/>
              </a:spcBef>
              <a:spcAft>
                <a:spcPts val="0"/>
              </a:spcAft>
              <a:buNone/>
            </a:pPr>
            <a:r>
              <a:rPr lang="en-US" sz="2800" b="0" i="0" u="none" strike="noStrike" cap="none">
                <a:solidFill>
                  <a:srgbClr val="292A38"/>
                </a:solidFill>
                <a:latin typeface="Calibri"/>
                <a:ea typeface="Calibri"/>
                <a:cs typeface="Calibri"/>
                <a:sym typeface="Calibri"/>
              </a:rPr>
              <a:t>Tell people around you that you’ll be busy for a few hours.</a:t>
            </a:r>
            <a:endParaRPr/>
          </a:p>
          <a:p>
            <a:pPr marL="0" marR="0" lvl="0" indent="0" algn="l" rtl="0">
              <a:spcBef>
                <a:spcPts val="0"/>
              </a:spcBef>
              <a:spcAft>
                <a:spcPts val="0"/>
              </a:spcAft>
              <a:buNone/>
            </a:pPr>
            <a:endParaRPr sz="2800" b="0" i="0" u="none" strike="noStrike" cap="none">
              <a:solidFill>
                <a:srgbClr val="292A38"/>
              </a:solidFill>
              <a:latin typeface="Calibri"/>
              <a:ea typeface="Calibri"/>
              <a:cs typeface="Calibri"/>
              <a:sym typeface="Calibri"/>
            </a:endParaRPr>
          </a:p>
          <a:p>
            <a:pPr marL="0" marR="0" lvl="0" indent="0" algn="l" rtl="0">
              <a:spcBef>
                <a:spcPts val="0"/>
              </a:spcBef>
              <a:spcAft>
                <a:spcPts val="0"/>
              </a:spcAft>
              <a:buNone/>
            </a:pPr>
            <a:r>
              <a:rPr lang="en-US" sz="2800" b="0" i="0" u="none" strike="noStrike" cap="none">
                <a:solidFill>
                  <a:srgbClr val="292A38"/>
                </a:solidFill>
                <a:latin typeface="Calibri"/>
                <a:ea typeface="Calibri"/>
                <a:cs typeface="Calibri"/>
                <a:sym typeface="Calibri"/>
              </a:rPr>
              <a:t>Be </a:t>
            </a:r>
            <a:r>
              <a:rPr lang="en-US" sz="2800" b="1" i="0" u="none" strike="noStrike" cap="none">
                <a:solidFill>
                  <a:srgbClr val="292A38"/>
                </a:solidFill>
                <a:latin typeface="Calibri"/>
                <a:ea typeface="Calibri"/>
                <a:cs typeface="Calibri"/>
                <a:sym typeface="Calibri"/>
              </a:rPr>
              <a:t>prepared</a:t>
            </a:r>
            <a:r>
              <a:rPr lang="en-US" sz="2800" b="0" i="0" u="none" strike="noStrike" cap="none">
                <a:solidFill>
                  <a:srgbClr val="292A38"/>
                </a:solidFill>
                <a:latin typeface="Calibri"/>
                <a:ea typeface="Calibri"/>
                <a:cs typeface="Calibri"/>
                <a:sym typeface="Calibri"/>
              </a:rPr>
              <a:t>!  </a:t>
            </a:r>
            <a:endParaRPr/>
          </a:p>
          <a:p>
            <a:pPr marL="0" marR="0" lvl="0" indent="0" algn="l" rtl="0">
              <a:spcBef>
                <a:spcPts val="0"/>
              </a:spcBef>
              <a:spcAft>
                <a:spcPts val="0"/>
              </a:spcAft>
              <a:buNone/>
            </a:pPr>
            <a:r>
              <a:rPr lang="en-US" sz="2800" b="0" i="0" u="none" strike="noStrike" cap="none">
                <a:solidFill>
                  <a:srgbClr val="292A38"/>
                </a:solidFill>
                <a:latin typeface="Calibri"/>
                <a:ea typeface="Calibri"/>
                <a:cs typeface="Calibri"/>
                <a:sym typeface="Calibri"/>
              </a:rPr>
              <a:t>Get a snack and something to drink.  Grab a pen and a piece of paper.</a:t>
            </a:r>
            <a:endParaRPr/>
          </a:p>
          <a:p>
            <a:pPr marL="0" marR="0" lvl="0" indent="0" algn="l" rtl="0">
              <a:spcBef>
                <a:spcPts val="0"/>
              </a:spcBef>
              <a:spcAft>
                <a:spcPts val="0"/>
              </a:spcAft>
              <a:buNone/>
            </a:pPr>
            <a:endParaRPr sz="2800" b="0" i="0" u="none" strike="noStrike" cap="none">
              <a:solidFill>
                <a:srgbClr val="292A38"/>
              </a:solidFill>
              <a:latin typeface="Calibri"/>
              <a:ea typeface="Calibri"/>
              <a:cs typeface="Calibri"/>
              <a:sym typeface="Calibri"/>
            </a:endParaRPr>
          </a:p>
          <a:p>
            <a:pPr marL="0" marR="0" lvl="0" indent="0" algn="l" rtl="0">
              <a:spcBef>
                <a:spcPts val="0"/>
              </a:spcBef>
              <a:spcAft>
                <a:spcPts val="0"/>
              </a:spcAft>
              <a:buNone/>
            </a:pPr>
            <a:r>
              <a:rPr lang="en-US" sz="2800" b="1" i="0" u="none" strike="noStrike" cap="none">
                <a:solidFill>
                  <a:srgbClr val="292A38"/>
                </a:solidFill>
                <a:latin typeface="Calibri"/>
                <a:ea typeface="Calibri"/>
                <a:cs typeface="Calibri"/>
                <a:sym typeface="Calibri"/>
              </a:rPr>
              <a:t>Centre</a:t>
            </a:r>
            <a:r>
              <a:rPr lang="en-US" sz="2800" b="0" i="0" u="none" strike="noStrike" cap="none">
                <a:solidFill>
                  <a:srgbClr val="292A38"/>
                </a:solidFill>
                <a:latin typeface="Calibri"/>
                <a:ea typeface="Calibri"/>
                <a:cs typeface="Calibri"/>
                <a:sym typeface="Calibri"/>
              </a:rPr>
              <a:t> yourself.</a:t>
            </a:r>
            <a:endParaRPr sz="2800" b="0" i="0" u="none" strike="noStrike" cap="none">
              <a:solidFill>
                <a:srgbClr val="292A38"/>
              </a:solidFill>
              <a:latin typeface="Calibri"/>
              <a:ea typeface="Calibri"/>
              <a:cs typeface="Calibri"/>
              <a:sym typeface="Calibri"/>
            </a:endParaRPr>
          </a:p>
          <a:p>
            <a:pPr marL="0" marR="0" lvl="0" indent="0" algn="l" rtl="0">
              <a:spcBef>
                <a:spcPts val="0"/>
              </a:spcBef>
              <a:spcAft>
                <a:spcPts val="0"/>
              </a:spcAft>
              <a:buNone/>
            </a:pPr>
            <a:endParaRPr sz="2800" b="0" i="0" u="none" strike="noStrike" cap="none">
              <a:solidFill>
                <a:srgbClr val="292A38"/>
              </a:solidFill>
              <a:latin typeface="Calibri"/>
              <a:ea typeface="Calibri"/>
              <a:cs typeface="Calibri"/>
              <a:sym typeface="Calibri"/>
            </a:endParaRPr>
          </a:p>
        </p:txBody>
      </p:sp>
      <p:pic>
        <p:nvPicPr>
          <p:cNvPr id="167" name="Google Shape;167;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974711" y="3949813"/>
            <a:ext cx="950105" cy="950105"/>
          </a:xfrm>
          <a:prstGeom prst="rect">
            <a:avLst/>
          </a:prstGeom>
          <a:noFill/>
          <a:ln>
            <a:noFill/>
          </a:ln>
        </p:spPr>
      </p:pic>
      <p:pic>
        <p:nvPicPr>
          <p:cNvPr id="168" name="Google Shape;168;p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972680" y="1871527"/>
            <a:ext cx="954166" cy="954166"/>
          </a:xfrm>
          <a:prstGeom prst="rect">
            <a:avLst/>
          </a:prstGeom>
          <a:noFill/>
          <a:ln>
            <a:noFill/>
          </a:ln>
        </p:spPr>
      </p:pic>
      <p:pic>
        <p:nvPicPr>
          <p:cNvPr id="169" name="Google Shape;169;p7">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3078053" y="5477585"/>
            <a:ext cx="743420" cy="743420"/>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p:tgtEl>
                                          <p:spTgt spid="16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68"/>
                                        </p:tgtEl>
                                        <p:attrNameLst>
                                          <p:attrName>style.visibility</p:attrName>
                                        </p:attrNameLst>
                                      </p:cBhvr>
                                      <p:to>
                                        <p:strVal val="visible"/>
                                      </p:to>
                                    </p:set>
                                    <p:anim calcmode="lin" valueType="num">
                                      <p:cBhvr additive="base">
                                        <p:cTn id="10" dur="500"/>
                                        <p:tgtEl>
                                          <p:spTgt spid="168"/>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anim calcmode="lin" valueType="num">
                                      <p:cBhvr additive="base">
                                        <p:cTn id="13" dur="500"/>
                                        <p:tgtEl>
                                          <p:spTgt spid="167"/>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69"/>
                                        </p:tgtEl>
                                        <p:attrNameLst>
                                          <p:attrName>style.visibility</p:attrName>
                                        </p:attrNameLst>
                                      </p:cBhvr>
                                      <p:to>
                                        <p:strVal val="visible"/>
                                      </p:to>
                                    </p:set>
                                    <p:anim calcmode="lin" valueType="num">
                                      <p:cBhvr additive="base">
                                        <p:cTn id="16" dur="500"/>
                                        <p:tgtEl>
                                          <p:spTgt spid="16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70"/>
          <p:cNvSpPr txBox="1">
            <a:spLocks noGrp="1"/>
          </p:cNvSpPr>
          <p:nvPr>
            <p:ph type="title" idx="4294967295"/>
          </p:nvPr>
        </p:nvSpPr>
        <p:spPr>
          <a:xfrm>
            <a:off x="0" y="-10407"/>
            <a:ext cx="12192000" cy="9350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02D15"/>
              </a:buClr>
              <a:buSzPts val="4400"/>
              <a:buFont typeface="Calibri"/>
              <a:buNone/>
            </a:pPr>
            <a:r>
              <a:rPr lang="en-US" b="1"/>
              <a:t>From exclusion to inclusion</a:t>
            </a:r>
            <a:endParaRPr/>
          </a:p>
        </p:txBody>
      </p:sp>
      <p:sp>
        <p:nvSpPr>
          <p:cNvPr id="1114" name="Google Shape;1114;p70">
            <a:extLst>
              <a:ext uri="{C183D7F6-B498-43B3-948B-1728B52AA6E4}">
                <adec:decorative xmlns:adec="http://schemas.microsoft.com/office/drawing/2017/decorative" val="1"/>
              </a:ext>
            </a:extLst>
          </p:cNvPr>
          <p:cNvSpPr/>
          <p:nvPr/>
        </p:nvSpPr>
        <p:spPr>
          <a:xfrm>
            <a:off x="178419" y="903256"/>
            <a:ext cx="5872977" cy="279017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5" name="Google Shape;1115;p70">
            <a:extLst>
              <a:ext uri="{C183D7F6-B498-43B3-948B-1728B52AA6E4}">
                <adec:decorative xmlns:adec="http://schemas.microsoft.com/office/drawing/2017/decorative" val="1"/>
              </a:ext>
            </a:extLst>
          </p:cNvPr>
          <p:cNvSpPr/>
          <p:nvPr/>
        </p:nvSpPr>
        <p:spPr>
          <a:xfrm>
            <a:off x="6148041" y="903256"/>
            <a:ext cx="5872977" cy="279017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6" name="Google Shape;1116;p70">
            <a:extLst>
              <a:ext uri="{C183D7F6-B498-43B3-948B-1728B52AA6E4}">
                <adec:decorative xmlns:adec="http://schemas.microsoft.com/office/drawing/2017/decorative" val="1"/>
              </a:ext>
            </a:extLst>
          </p:cNvPr>
          <p:cNvSpPr/>
          <p:nvPr/>
        </p:nvSpPr>
        <p:spPr>
          <a:xfrm>
            <a:off x="178419" y="3780266"/>
            <a:ext cx="5872977" cy="279017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7" name="Google Shape;1117;p70">
            <a:extLst>
              <a:ext uri="{C183D7F6-B498-43B3-948B-1728B52AA6E4}">
                <adec:decorative xmlns:adec="http://schemas.microsoft.com/office/drawing/2017/decorative" val="1"/>
              </a:ext>
            </a:extLst>
          </p:cNvPr>
          <p:cNvSpPr/>
          <p:nvPr/>
        </p:nvSpPr>
        <p:spPr>
          <a:xfrm>
            <a:off x="6148041" y="3780266"/>
            <a:ext cx="5872977" cy="279017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8" name="Google Shape;1118;p70">
            <a:extLst>
              <a:ext uri="{C183D7F6-B498-43B3-948B-1728B52AA6E4}">
                <adec:decorative xmlns:adec="http://schemas.microsoft.com/office/drawing/2017/decorative" val="1"/>
              </a:ext>
            </a:extLst>
          </p:cNvPr>
          <p:cNvSpPr/>
          <p:nvPr/>
        </p:nvSpPr>
        <p:spPr>
          <a:xfrm>
            <a:off x="10322311" y="1706138"/>
            <a:ext cx="1556062" cy="1307480"/>
          </a:xfrm>
          <a:prstGeom prst="ellipse">
            <a:avLst/>
          </a:prstGeom>
          <a:solidFill>
            <a:schemeClr val="lt1"/>
          </a:solidFill>
          <a:ln w="285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9" name="Google Shape;1119;p70">
            <a:extLst>
              <a:ext uri="{C183D7F6-B498-43B3-948B-1728B52AA6E4}">
                <adec:decorative xmlns:adec="http://schemas.microsoft.com/office/drawing/2017/decorative" val="1"/>
              </a:ext>
            </a:extLst>
          </p:cNvPr>
          <p:cNvSpPr/>
          <p:nvPr/>
        </p:nvSpPr>
        <p:spPr>
          <a:xfrm>
            <a:off x="3014545" y="4782394"/>
            <a:ext cx="1556062" cy="1078505"/>
          </a:xfrm>
          <a:prstGeom prst="ellipse">
            <a:avLst/>
          </a:prstGeom>
          <a:solidFill>
            <a:srgbClr val="F2F2F2"/>
          </a:solid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0" name="Google Shape;1120;p70"/>
          <p:cNvSpPr txBox="1"/>
          <p:nvPr/>
        </p:nvSpPr>
        <p:spPr>
          <a:xfrm flipH="1">
            <a:off x="170982" y="916363"/>
            <a:ext cx="24086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7F7F7F"/>
                </a:solidFill>
                <a:latin typeface="Calibri"/>
                <a:ea typeface="Calibri"/>
                <a:cs typeface="Calibri"/>
                <a:sym typeface="Calibri"/>
              </a:rPr>
              <a:t>EXCLUSION</a:t>
            </a:r>
            <a:endParaRPr sz="2800" b="1">
              <a:solidFill>
                <a:srgbClr val="7F7F7F"/>
              </a:solidFill>
              <a:latin typeface="Calibri"/>
              <a:ea typeface="Calibri"/>
              <a:cs typeface="Calibri"/>
              <a:sym typeface="Calibri"/>
            </a:endParaRPr>
          </a:p>
        </p:txBody>
      </p:sp>
      <p:sp>
        <p:nvSpPr>
          <p:cNvPr id="1121" name="Google Shape;1121;p70">
            <a:extLst>
              <a:ext uri="{C183D7F6-B498-43B3-948B-1728B52AA6E4}">
                <adec:decorative xmlns:adec="http://schemas.microsoft.com/office/drawing/2017/decorative" val="1"/>
              </a:ext>
            </a:extLst>
          </p:cNvPr>
          <p:cNvSpPr/>
          <p:nvPr/>
        </p:nvSpPr>
        <p:spPr>
          <a:xfrm>
            <a:off x="1611433" y="1480896"/>
            <a:ext cx="3132563" cy="2103195"/>
          </a:xfrm>
          <a:prstGeom prst="ellipse">
            <a:avLst/>
          </a:prstGeom>
          <a:solidFill>
            <a:schemeClr val="lt1"/>
          </a:solidFill>
          <a:ln w="285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2" name="Google Shape;1122;p70"/>
          <p:cNvSpPr txBox="1"/>
          <p:nvPr/>
        </p:nvSpPr>
        <p:spPr>
          <a:xfrm flipH="1">
            <a:off x="6148041" y="909273"/>
            <a:ext cx="24086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7F7F7F"/>
                </a:solidFill>
                <a:latin typeface="Calibri"/>
                <a:ea typeface="Calibri"/>
                <a:cs typeface="Calibri"/>
                <a:sym typeface="Calibri"/>
              </a:rPr>
              <a:t>SEPARATION</a:t>
            </a:r>
            <a:endParaRPr sz="2800" b="1">
              <a:solidFill>
                <a:srgbClr val="7F7F7F"/>
              </a:solidFill>
              <a:latin typeface="Calibri"/>
              <a:ea typeface="Calibri"/>
              <a:cs typeface="Calibri"/>
              <a:sym typeface="Calibri"/>
            </a:endParaRPr>
          </a:p>
        </p:txBody>
      </p:sp>
      <p:sp>
        <p:nvSpPr>
          <p:cNvPr id="1123" name="Google Shape;1123;p70">
            <a:extLst>
              <a:ext uri="{C183D7F6-B498-43B3-948B-1728B52AA6E4}">
                <adec:decorative xmlns:adec="http://schemas.microsoft.com/office/drawing/2017/decorative" val="1"/>
              </a:ext>
            </a:extLst>
          </p:cNvPr>
          <p:cNvSpPr/>
          <p:nvPr/>
        </p:nvSpPr>
        <p:spPr>
          <a:xfrm>
            <a:off x="6902140" y="1439583"/>
            <a:ext cx="3132563" cy="2103195"/>
          </a:xfrm>
          <a:prstGeom prst="ellipse">
            <a:avLst/>
          </a:prstGeom>
          <a:solidFill>
            <a:schemeClr val="lt1"/>
          </a:solidFill>
          <a:ln w="285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4" name="Google Shape;1124;p70"/>
          <p:cNvSpPr txBox="1"/>
          <p:nvPr/>
        </p:nvSpPr>
        <p:spPr>
          <a:xfrm flipH="1">
            <a:off x="178419" y="3792713"/>
            <a:ext cx="24086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7F7F7F"/>
                </a:solidFill>
                <a:latin typeface="Calibri"/>
                <a:ea typeface="Calibri"/>
                <a:cs typeface="Calibri"/>
                <a:sym typeface="Calibri"/>
              </a:rPr>
              <a:t>INTEGRATION</a:t>
            </a:r>
            <a:endParaRPr sz="2800" b="1">
              <a:solidFill>
                <a:srgbClr val="7F7F7F"/>
              </a:solidFill>
              <a:latin typeface="Calibri"/>
              <a:ea typeface="Calibri"/>
              <a:cs typeface="Calibri"/>
              <a:sym typeface="Calibri"/>
            </a:endParaRPr>
          </a:p>
        </p:txBody>
      </p:sp>
      <p:sp>
        <p:nvSpPr>
          <p:cNvPr id="1125" name="Google Shape;1125;p70">
            <a:extLst>
              <a:ext uri="{C183D7F6-B498-43B3-948B-1728B52AA6E4}">
                <adec:decorative xmlns:adec="http://schemas.microsoft.com/office/drawing/2017/decorative" val="1"/>
              </a:ext>
            </a:extLst>
          </p:cNvPr>
          <p:cNvSpPr/>
          <p:nvPr/>
        </p:nvSpPr>
        <p:spPr>
          <a:xfrm>
            <a:off x="1616926" y="4240359"/>
            <a:ext cx="3132563" cy="2171175"/>
          </a:xfrm>
          <a:prstGeom prst="ellipse">
            <a:avLst/>
          </a:prstGeom>
          <a:solidFill>
            <a:schemeClr val="lt1"/>
          </a:solidFill>
          <a:ln w="285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6" name="Google Shape;1126;p70"/>
          <p:cNvSpPr txBox="1"/>
          <p:nvPr/>
        </p:nvSpPr>
        <p:spPr>
          <a:xfrm flipH="1">
            <a:off x="6155478" y="3785623"/>
            <a:ext cx="24086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7F7F7F"/>
                </a:solidFill>
                <a:latin typeface="Calibri"/>
                <a:ea typeface="Calibri"/>
                <a:cs typeface="Calibri"/>
                <a:sym typeface="Calibri"/>
              </a:rPr>
              <a:t>INCLUSION</a:t>
            </a:r>
            <a:endParaRPr sz="2800" b="1">
              <a:solidFill>
                <a:srgbClr val="7F7F7F"/>
              </a:solidFill>
              <a:latin typeface="Calibri"/>
              <a:ea typeface="Calibri"/>
              <a:cs typeface="Calibri"/>
              <a:sym typeface="Calibri"/>
            </a:endParaRPr>
          </a:p>
        </p:txBody>
      </p:sp>
      <p:sp>
        <p:nvSpPr>
          <p:cNvPr id="1127" name="Google Shape;1127;p70">
            <a:extLst>
              <a:ext uri="{C183D7F6-B498-43B3-948B-1728B52AA6E4}">
                <adec:decorative xmlns:adec="http://schemas.microsoft.com/office/drawing/2017/decorative" val="1"/>
              </a:ext>
            </a:extLst>
          </p:cNvPr>
          <p:cNvSpPr/>
          <p:nvPr/>
        </p:nvSpPr>
        <p:spPr>
          <a:xfrm>
            <a:off x="6891454" y="4272626"/>
            <a:ext cx="3132563" cy="2171175"/>
          </a:xfrm>
          <a:prstGeom prst="ellipse">
            <a:avLst/>
          </a:prstGeom>
          <a:solidFill>
            <a:schemeClr val="lt1"/>
          </a:solidFill>
          <a:ln w="285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28" name="Google Shape;1128;p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424459" y="1955356"/>
            <a:ext cx="221592" cy="453106"/>
          </a:xfrm>
          <a:prstGeom prst="rect">
            <a:avLst/>
          </a:prstGeom>
          <a:noFill/>
          <a:ln>
            <a:noFill/>
          </a:ln>
        </p:spPr>
      </p:pic>
      <p:pic>
        <p:nvPicPr>
          <p:cNvPr id="1129" name="Google Shape;1129;p7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695083" y="1957010"/>
            <a:ext cx="211670" cy="449798"/>
          </a:xfrm>
          <a:prstGeom prst="rect">
            <a:avLst/>
          </a:prstGeom>
          <a:noFill/>
          <a:ln>
            <a:noFill/>
          </a:ln>
        </p:spPr>
      </p:pic>
      <p:pic>
        <p:nvPicPr>
          <p:cNvPr id="1130" name="Google Shape;1130;p70">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4895370" y="2017027"/>
            <a:ext cx="423340" cy="449798"/>
          </a:xfrm>
          <a:prstGeom prst="rect">
            <a:avLst/>
          </a:prstGeom>
          <a:noFill/>
          <a:ln>
            <a:noFill/>
          </a:ln>
        </p:spPr>
      </p:pic>
      <p:pic>
        <p:nvPicPr>
          <p:cNvPr id="1131" name="Google Shape;1131;p70">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4710001" y="3046103"/>
            <a:ext cx="261280" cy="466335"/>
          </a:xfrm>
          <a:prstGeom prst="rect">
            <a:avLst/>
          </a:prstGeom>
          <a:noFill/>
          <a:ln>
            <a:noFill/>
          </a:ln>
        </p:spPr>
      </p:pic>
      <p:pic>
        <p:nvPicPr>
          <p:cNvPr id="1132" name="Google Shape;1132;p70">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1438964" y="2943036"/>
            <a:ext cx="221592" cy="449798"/>
          </a:xfrm>
          <a:prstGeom prst="rect">
            <a:avLst/>
          </a:prstGeom>
          <a:noFill/>
          <a:ln>
            <a:noFill/>
          </a:ln>
        </p:spPr>
      </p:pic>
      <p:pic>
        <p:nvPicPr>
          <p:cNvPr id="1133" name="Google Shape;1133;p70">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2439386" y="2544841"/>
            <a:ext cx="433262" cy="449798"/>
          </a:xfrm>
          <a:prstGeom prst="rect">
            <a:avLst/>
          </a:prstGeom>
          <a:noFill/>
          <a:ln>
            <a:noFill/>
          </a:ln>
        </p:spPr>
      </p:pic>
      <p:pic>
        <p:nvPicPr>
          <p:cNvPr id="1134" name="Google Shape;1134;p70">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2184642" y="1097566"/>
            <a:ext cx="211670" cy="449798"/>
          </a:xfrm>
          <a:prstGeom prst="rect">
            <a:avLst/>
          </a:prstGeom>
          <a:noFill/>
          <a:ln>
            <a:noFill/>
          </a:ln>
        </p:spPr>
      </p:pic>
      <p:pic>
        <p:nvPicPr>
          <p:cNvPr id="1135" name="Google Shape;1135;p70">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1122036" y="1845197"/>
            <a:ext cx="400188" cy="459720"/>
          </a:xfrm>
          <a:prstGeom prst="rect">
            <a:avLst/>
          </a:prstGeom>
          <a:noFill/>
          <a:ln>
            <a:noFill/>
          </a:ln>
        </p:spPr>
      </p:pic>
      <p:pic>
        <p:nvPicPr>
          <p:cNvPr id="1136" name="Google Shape;1136;p70">
            <a:extLst>
              <a:ext uri="{C183D7F6-B498-43B3-948B-1728B52AA6E4}">
                <adec:decorative xmlns:adec="http://schemas.microsoft.com/office/drawing/2017/decorative" val="1"/>
              </a:ext>
            </a:extLst>
          </p:cNvPr>
          <p:cNvPicPr preferRelativeResize="0"/>
          <p:nvPr/>
        </p:nvPicPr>
        <p:blipFill rotWithShape="1">
          <a:blip r:embed="rId12">
            <a:alphaModFix/>
          </a:blip>
          <a:srcRect/>
          <a:stretch/>
        </p:blipFill>
        <p:spPr>
          <a:xfrm>
            <a:off x="4149084" y="1123014"/>
            <a:ext cx="357193" cy="459720"/>
          </a:xfrm>
          <a:prstGeom prst="rect">
            <a:avLst/>
          </a:prstGeom>
          <a:noFill/>
          <a:ln>
            <a:noFill/>
          </a:ln>
        </p:spPr>
      </p:pic>
      <p:pic>
        <p:nvPicPr>
          <p:cNvPr id="1137" name="Google Shape;1137;p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965721" y="1955356"/>
            <a:ext cx="221592" cy="453106"/>
          </a:xfrm>
          <a:prstGeom prst="rect">
            <a:avLst/>
          </a:prstGeom>
          <a:noFill/>
          <a:ln>
            <a:noFill/>
          </a:ln>
        </p:spPr>
      </p:pic>
      <p:pic>
        <p:nvPicPr>
          <p:cNvPr id="1138" name="Google Shape;1138;p7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236345" y="1957010"/>
            <a:ext cx="211670" cy="449798"/>
          </a:xfrm>
          <a:prstGeom prst="rect">
            <a:avLst/>
          </a:prstGeom>
          <a:noFill/>
          <a:ln>
            <a:noFill/>
          </a:ln>
        </p:spPr>
      </p:pic>
      <p:pic>
        <p:nvPicPr>
          <p:cNvPr id="1139" name="Google Shape;1139;p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965721" y="2543187"/>
            <a:ext cx="221592" cy="453106"/>
          </a:xfrm>
          <a:prstGeom prst="rect">
            <a:avLst/>
          </a:prstGeom>
          <a:noFill/>
          <a:ln>
            <a:noFill/>
          </a:ln>
        </p:spPr>
      </p:pic>
      <p:pic>
        <p:nvPicPr>
          <p:cNvPr id="1140" name="Google Shape;1140;p7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236345" y="2544841"/>
            <a:ext cx="211670" cy="449798"/>
          </a:xfrm>
          <a:prstGeom prst="rect">
            <a:avLst/>
          </a:prstGeom>
          <a:noFill/>
          <a:ln>
            <a:noFill/>
          </a:ln>
        </p:spPr>
      </p:pic>
      <p:pic>
        <p:nvPicPr>
          <p:cNvPr id="1141" name="Google Shape;1141;p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521148" y="1955356"/>
            <a:ext cx="221592" cy="453106"/>
          </a:xfrm>
          <a:prstGeom prst="rect">
            <a:avLst/>
          </a:prstGeom>
          <a:noFill/>
          <a:ln>
            <a:noFill/>
          </a:ln>
        </p:spPr>
      </p:pic>
      <p:pic>
        <p:nvPicPr>
          <p:cNvPr id="1142" name="Google Shape;1142;p7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791772" y="1957010"/>
            <a:ext cx="211670" cy="449798"/>
          </a:xfrm>
          <a:prstGeom prst="rect">
            <a:avLst/>
          </a:prstGeom>
          <a:noFill/>
          <a:ln>
            <a:noFill/>
          </a:ln>
        </p:spPr>
      </p:pic>
      <p:pic>
        <p:nvPicPr>
          <p:cNvPr id="1143" name="Google Shape;1143;p70">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3536075" y="2544841"/>
            <a:ext cx="433262" cy="449798"/>
          </a:xfrm>
          <a:prstGeom prst="rect">
            <a:avLst/>
          </a:prstGeom>
          <a:noFill/>
          <a:ln>
            <a:noFill/>
          </a:ln>
        </p:spPr>
      </p:pic>
      <p:pic>
        <p:nvPicPr>
          <p:cNvPr id="1144" name="Google Shape;1144;p70">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11360698" y="2102905"/>
            <a:ext cx="423340" cy="449798"/>
          </a:xfrm>
          <a:prstGeom prst="rect">
            <a:avLst/>
          </a:prstGeom>
          <a:noFill/>
          <a:ln>
            <a:noFill/>
          </a:ln>
        </p:spPr>
      </p:pic>
      <p:pic>
        <p:nvPicPr>
          <p:cNvPr id="1145" name="Google Shape;1145;p70">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11075707" y="2420148"/>
            <a:ext cx="261280" cy="466335"/>
          </a:xfrm>
          <a:prstGeom prst="rect">
            <a:avLst/>
          </a:prstGeom>
          <a:noFill/>
          <a:ln>
            <a:noFill/>
          </a:ln>
        </p:spPr>
      </p:pic>
      <p:pic>
        <p:nvPicPr>
          <p:cNvPr id="1146" name="Google Shape;1146;p70">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10774330" y="2396587"/>
            <a:ext cx="221592" cy="449798"/>
          </a:xfrm>
          <a:prstGeom prst="rect">
            <a:avLst/>
          </a:prstGeom>
          <a:noFill/>
          <a:ln>
            <a:noFill/>
          </a:ln>
        </p:spPr>
      </p:pic>
      <p:pic>
        <p:nvPicPr>
          <p:cNvPr id="1147" name="Google Shape;1147;p70">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10618028" y="1955356"/>
            <a:ext cx="400188" cy="459720"/>
          </a:xfrm>
          <a:prstGeom prst="rect">
            <a:avLst/>
          </a:prstGeom>
          <a:noFill/>
          <a:ln>
            <a:noFill/>
          </a:ln>
        </p:spPr>
      </p:pic>
      <p:pic>
        <p:nvPicPr>
          <p:cNvPr id="1148" name="Google Shape;1148;p70">
            <a:extLst>
              <a:ext uri="{C183D7F6-B498-43B3-948B-1728B52AA6E4}">
                <adec:decorative xmlns:adec="http://schemas.microsoft.com/office/drawing/2017/decorative" val="1"/>
              </a:ext>
            </a:extLst>
          </p:cNvPr>
          <p:cNvPicPr preferRelativeResize="0"/>
          <p:nvPr/>
        </p:nvPicPr>
        <p:blipFill rotWithShape="1">
          <a:blip r:embed="rId12">
            <a:alphaModFix/>
          </a:blip>
          <a:srcRect/>
          <a:stretch/>
        </p:blipFill>
        <p:spPr>
          <a:xfrm>
            <a:off x="10977352" y="1825555"/>
            <a:ext cx="357193" cy="459720"/>
          </a:xfrm>
          <a:prstGeom prst="rect">
            <a:avLst/>
          </a:prstGeom>
          <a:noFill/>
          <a:ln>
            <a:noFill/>
          </a:ln>
        </p:spPr>
      </p:pic>
      <p:pic>
        <p:nvPicPr>
          <p:cNvPr id="1149" name="Google Shape;1149;p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742171" y="1974335"/>
            <a:ext cx="221592" cy="453106"/>
          </a:xfrm>
          <a:prstGeom prst="rect">
            <a:avLst/>
          </a:prstGeom>
          <a:noFill/>
          <a:ln>
            <a:noFill/>
          </a:ln>
        </p:spPr>
      </p:pic>
      <p:pic>
        <p:nvPicPr>
          <p:cNvPr id="1150" name="Google Shape;1150;p7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012795" y="1975989"/>
            <a:ext cx="211670" cy="449798"/>
          </a:xfrm>
          <a:prstGeom prst="rect">
            <a:avLst/>
          </a:prstGeom>
          <a:noFill/>
          <a:ln>
            <a:noFill/>
          </a:ln>
        </p:spPr>
      </p:pic>
      <p:pic>
        <p:nvPicPr>
          <p:cNvPr id="1151" name="Google Shape;1151;p70">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7757098" y="2563820"/>
            <a:ext cx="433262" cy="449798"/>
          </a:xfrm>
          <a:prstGeom prst="rect">
            <a:avLst/>
          </a:prstGeom>
          <a:noFill/>
          <a:ln>
            <a:noFill/>
          </a:ln>
        </p:spPr>
      </p:pic>
      <p:pic>
        <p:nvPicPr>
          <p:cNvPr id="1152" name="Google Shape;1152;p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283433" y="1974335"/>
            <a:ext cx="221592" cy="453106"/>
          </a:xfrm>
          <a:prstGeom prst="rect">
            <a:avLst/>
          </a:prstGeom>
          <a:noFill/>
          <a:ln>
            <a:noFill/>
          </a:ln>
        </p:spPr>
      </p:pic>
      <p:pic>
        <p:nvPicPr>
          <p:cNvPr id="1153" name="Google Shape;1153;p7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554057" y="1975989"/>
            <a:ext cx="211670" cy="449798"/>
          </a:xfrm>
          <a:prstGeom prst="rect">
            <a:avLst/>
          </a:prstGeom>
          <a:noFill/>
          <a:ln>
            <a:noFill/>
          </a:ln>
        </p:spPr>
      </p:pic>
      <p:pic>
        <p:nvPicPr>
          <p:cNvPr id="1154" name="Google Shape;1154;p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283433" y="2562166"/>
            <a:ext cx="221592" cy="453106"/>
          </a:xfrm>
          <a:prstGeom prst="rect">
            <a:avLst/>
          </a:prstGeom>
          <a:noFill/>
          <a:ln>
            <a:noFill/>
          </a:ln>
        </p:spPr>
      </p:pic>
      <p:pic>
        <p:nvPicPr>
          <p:cNvPr id="1155" name="Google Shape;1155;p7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554057" y="2563820"/>
            <a:ext cx="211670" cy="449798"/>
          </a:xfrm>
          <a:prstGeom prst="rect">
            <a:avLst/>
          </a:prstGeom>
          <a:noFill/>
          <a:ln>
            <a:noFill/>
          </a:ln>
        </p:spPr>
      </p:pic>
      <p:pic>
        <p:nvPicPr>
          <p:cNvPr id="1156" name="Google Shape;1156;p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838860" y="1974335"/>
            <a:ext cx="221592" cy="453106"/>
          </a:xfrm>
          <a:prstGeom prst="rect">
            <a:avLst/>
          </a:prstGeom>
          <a:noFill/>
          <a:ln>
            <a:noFill/>
          </a:ln>
        </p:spPr>
      </p:pic>
      <p:pic>
        <p:nvPicPr>
          <p:cNvPr id="1157" name="Google Shape;1157;p7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109484" y="1975989"/>
            <a:ext cx="211670" cy="449798"/>
          </a:xfrm>
          <a:prstGeom prst="rect">
            <a:avLst/>
          </a:prstGeom>
          <a:noFill/>
          <a:ln>
            <a:noFill/>
          </a:ln>
        </p:spPr>
      </p:pic>
      <p:pic>
        <p:nvPicPr>
          <p:cNvPr id="1158" name="Google Shape;1158;p70">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8853787" y="2563820"/>
            <a:ext cx="433262" cy="449798"/>
          </a:xfrm>
          <a:prstGeom prst="rect">
            <a:avLst/>
          </a:prstGeom>
          <a:noFill/>
          <a:ln>
            <a:noFill/>
          </a:ln>
        </p:spPr>
      </p:pic>
      <p:pic>
        <p:nvPicPr>
          <p:cNvPr id="1159" name="Google Shape;1159;p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13063" y="4713572"/>
            <a:ext cx="221592" cy="453106"/>
          </a:xfrm>
          <a:prstGeom prst="rect">
            <a:avLst/>
          </a:prstGeom>
          <a:noFill/>
          <a:ln>
            <a:noFill/>
          </a:ln>
        </p:spPr>
      </p:pic>
      <p:pic>
        <p:nvPicPr>
          <p:cNvPr id="1160" name="Google Shape;1160;p7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154830" y="4727525"/>
            <a:ext cx="211670" cy="449798"/>
          </a:xfrm>
          <a:prstGeom prst="rect">
            <a:avLst/>
          </a:prstGeom>
          <a:noFill/>
          <a:ln>
            <a:noFill/>
          </a:ln>
        </p:spPr>
      </p:pic>
      <p:pic>
        <p:nvPicPr>
          <p:cNvPr id="1161" name="Google Shape;1161;p70">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7404484" y="5536826"/>
            <a:ext cx="433262" cy="449798"/>
          </a:xfrm>
          <a:prstGeom prst="rect">
            <a:avLst/>
          </a:prstGeom>
          <a:noFill/>
          <a:ln>
            <a:noFill/>
          </a:ln>
        </p:spPr>
      </p:pic>
      <p:pic>
        <p:nvPicPr>
          <p:cNvPr id="1162" name="Google Shape;1162;p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722274" y="5178159"/>
            <a:ext cx="221592" cy="453106"/>
          </a:xfrm>
          <a:prstGeom prst="rect">
            <a:avLst/>
          </a:prstGeom>
          <a:noFill/>
          <a:ln>
            <a:noFill/>
          </a:ln>
        </p:spPr>
      </p:pic>
      <p:pic>
        <p:nvPicPr>
          <p:cNvPr id="1163" name="Google Shape;1163;p7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414822" y="4495401"/>
            <a:ext cx="211670" cy="449798"/>
          </a:xfrm>
          <a:prstGeom prst="rect">
            <a:avLst/>
          </a:prstGeom>
          <a:noFill/>
          <a:ln>
            <a:noFill/>
          </a:ln>
        </p:spPr>
      </p:pic>
      <p:pic>
        <p:nvPicPr>
          <p:cNvPr id="1164" name="Google Shape;1164;p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268212" y="5409447"/>
            <a:ext cx="221592" cy="453106"/>
          </a:xfrm>
          <a:prstGeom prst="rect">
            <a:avLst/>
          </a:prstGeom>
          <a:noFill/>
          <a:ln>
            <a:noFill/>
          </a:ln>
        </p:spPr>
      </p:pic>
      <p:pic>
        <p:nvPicPr>
          <p:cNvPr id="1165" name="Google Shape;1165;p7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921217" y="5835119"/>
            <a:ext cx="211670" cy="449798"/>
          </a:xfrm>
          <a:prstGeom prst="rect">
            <a:avLst/>
          </a:prstGeom>
          <a:noFill/>
          <a:ln>
            <a:noFill/>
          </a:ln>
        </p:spPr>
      </p:pic>
      <p:pic>
        <p:nvPicPr>
          <p:cNvPr id="1166" name="Google Shape;1166;p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035992" y="4570334"/>
            <a:ext cx="221592" cy="453106"/>
          </a:xfrm>
          <a:prstGeom prst="rect">
            <a:avLst/>
          </a:prstGeom>
          <a:noFill/>
          <a:ln>
            <a:noFill/>
          </a:ln>
        </p:spPr>
      </p:pic>
      <p:pic>
        <p:nvPicPr>
          <p:cNvPr id="1167" name="Google Shape;1167;p7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539187" y="5020745"/>
            <a:ext cx="211670" cy="449798"/>
          </a:xfrm>
          <a:prstGeom prst="rect">
            <a:avLst/>
          </a:prstGeom>
          <a:noFill/>
          <a:ln>
            <a:noFill/>
          </a:ln>
        </p:spPr>
      </p:pic>
      <p:pic>
        <p:nvPicPr>
          <p:cNvPr id="1168" name="Google Shape;1168;p70">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8953999" y="5713583"/>
            <a:ext cx="433262" cy="449798"/>
          </a:xfrm>
          <a:prstGeom prst="rect">
            <a:avLst/>
          </a:prstGeom>
          <a:noFill/>
          <a:ln>
            <a:noFill/>
          </a:ln>
        </p:spPr>
      </p:pic>
      <p:pic>
        <p:nvPicPr>
          <p:cNvPr id="1169" name="Google Shape;1169;p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902621" y="4789367"/>
            <a:ext cx="221592" cy="453106"/>
          </a:xfrm>
          <a:prstGeom prst="rect">
            <a:avLst/>
          </a:prstGeom>
          <a:noFill/>
          <a:ln>
            <a:noFill/>
          </a:ln>
        </p:spPr>
      </p:pic>
      <p:pic>
        <p:nvPicPr>
          <p:cNvPr id="1170" name="Google Shape;1170;p7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342068" y="4819755"/>
            <a:ext cx="211670" cy="449798"/>
          </a:xfrm>
          <a:prstGeom prst="rect">
            <a:avLst/>
          </a:prstGeom>
          <a:noFill/>
          <a:ln>
            <a:noFill/>
          </a:ln>
        </p:spPr>
      </p:pic>
      <p:pic>
        <p:nvPicPr>
          <p:cNvPr id="1171" name="Google Shape;1171;p70">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1974305" y="5354310"/>
            <a:ext cx="433262" cy="449798"/>
          </a:xfrm>
          <a:prstGeom prst="rect">
            <a:avLst/>
          </a:prstGeom>
          <a:noFill/>
          <a:ln>
            <a:noFill/>
          </a:ln>
        </p:spPr>
      </p:pic>
      <p:pic>
        <p:nvPicPr>
          <p:cNvPr id="1172" name="Google Shape;1172;p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411966" y="5679290"/>
            <a:ext cx="221592" cy="453106"/>
          </a:xfrm>
          <a:prstGeom prst="rect">
            <a:avLst/>
          </a:prstGeom>
          <a:noFill/>
          <a:ln>
            <a:noFill/>
          </a:ln>
        </p:spPr>
      </p:pic>
      <p:pic>
        <p:nvPicPr>
          <p:cNvPr id="1173" name="Google Shape;1173;p7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938621" y="5556840"/>
            <a:ext cx="211670" cy="449798"/>
          </a:xfrm>
          <a:prstGeom prst="rect">
            <a:avLst/>
          </a:prstGeom>
          <a:noFill/>
          <a:ln>
            <a:noFill/>
          </a:ln>
        </p:spPr>
      </p:pic>
      <p:pic>
        <p:nvPicPr>
          <p:cNvPr id="1174" name="Google Shape;1174;p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849393" y="4868540"/>
            <a:ext cx="221592" cy="453106"/>
          </a:xfrm>
          <a:prstGeom prst="rect">
            <a:avLst/>
          </a:prstGeom>
          <a:noFill/>
          <a:ln>
            <a:noFill/>
          </a:ln>
        </p:spPr>
      </p:pic>
      <p:pic>
        <p:nvPicPr>
          <p:cNvPr id="1175" name="Google Shape;1175;p7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692137" y="5411101"/>
            <a:ext cx="211670" cy="449798"/>
          </a:xfrm>
          <a:prstGeom prst="rect">
            <a:avLst/>
          </a:prstGeom>
          <a:noFill/>
          <a:ln>
            <a:noFill/>
          </a:ln>
        </p:spPr>
      </p:pic>
      <p:pic>
        <p:nvPicPr>
          <p:cNvPr id="1176" name="Google Shape;1176;p7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146588" y="5855439"/>
            <a:ext cx="221592" cy="453106"/>
          </a:xfrm>
          <a:prstGeom prst="rect">
            <a:avLst/>
          </a:prstGeom>
          <a:noFill/>
          <a:ln>
            <a:noFill/>
          </a:ln>
        </p:spPr>
      </p:pic>
      <p:pic>
        <p:nvPicPr>
          <p:cNvPr id="1177" name="Google Shape;1177;p7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116633" y="4358537"/>
            <a:ext cx="211670" cy="449798"/>
          </a:xfrm>
          <a:prstGeom prst="rect">
            <a:avLst/>
          </a:prstGeom>
          <a:noFill/>
          <a:ln>
            <a:noFill/>
          </a:ln>
        </p:spPr>
      </p:pic>
      <p:pic>
        <p:nvPicPr>
          <p:cNvPr id="1178" name="Google Shape;1178;p70">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2512275" y="4372068"/>
            <a:ext cx="433262" cy="449798"/>
          </a:xfrm>
          <a:prstGeom prst="rect">
            <a:avLst/>
          </a:prstGeom>
          <a:noFill/>
          <a:ln>
            <a:noFill/>
          </a:ln>
        </p:spPr>
      </p:pic>
      <p:pic>
        <p:nvPicPr>
          <p:cNvPr id="1179" name="Google Shape;1179;p70">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025675" y="5129411"/>
            <a:ext cx="423340" cy="449798"/>
          </a:xfrm>
          <a:prstGeom prst="rect">
            <a:avLst/>
          </a:prstGeom>
          <a:noFill/>
          <a:ln>
            <a:noFill/>
          </a:ln>
        </p:spPr>
      </p:pic>
      <p:pic>
        <p:nvPicPr>
          <p:cNvPr id="1180" name="Google Shape;1180;p70">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8584870" y="5743138"/>
            <a:ext cx="261280" cy="466335"/>
          </a:xfrm>
          <a:prstGeom prst="rect">
            <a:avLst/>
          </a:prstGeom>
          <a:noFill/>
          <a:ln>
            <a:noFill/>
          </a:ln>
        </p:spPr>
      </p:pic>
      <p:pic>
        <p:nvPicPr>
          <p:cNvPr id="1181" name="Google Shape;1181;p70">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8722274" y="4616488"/>
            <a:ext cx="221592" cy="449798"/>
          </a:xfrm>
          <a:prstGeom prst="rect">
            <a:avLst/>
          </a:prstGeom>
          <a:noFill/>
          <a:ln>
            <a:noFill/>
          </a:ln>
        </p:spPr>
      </p:pic>
      <p:pic>
        <p:nvPicPr>
          <p:cNvPr id="1182" name="Google Shape;1182;p70">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7813068" y="4483019"/>
            <a:ext cx="211670" cy="449798"/>
          </a:xfrm>
          <a:prstGeom prst="rect">
            <a:avLst/>
          </a:prstGeom>
          <a:noFill/>
          <a:ln>
            <a:noFill/>
          </a:ln>
        </p:spPr>
      </p:pic>
      <p:pic>
        <p:nvPicPr>
          <p:cNvPr id="1183" name="Google Shape;1183;p70">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7749307" y="5048457"/>
            <a:ext cx="400188" cy="459720"/>
          </a:xfrm>
          <a:prstGeom prst="rect">
            <a:avLst/>
          </a:prstGeom>
          <a:noFill/>
          <a:ln>
            <a:noFill/>
          </a:ln>
        </p:spPr>
      </p:pic>
      <p:pic>
        <p:nvPicPr>
          <p:cNvPr id="1184" name="Google Shape;1184;p70">
            <a:extLst>
              <a:ext uri="{C183D7F6-B498-43B3-948B-1728B52AA6E4}">
                <adec:decorative xmlns:adec="http://schemas.microsoft.com/office/drawing/2017/decorative" val="1"/>
              </a:ext>
            </a:extLst>
          </p:cNvPr>
          <p:cNvPicPr preferRelativeResize="0"/>
          <p:nvPr/>
        </p:nvPicPr>
        <p:blipFill rotWithShape="1">
          <a:blip r:embed="rId12">
            <a:alphaModFix/>
          </a:blip>
          <a:srcRect/>
          <a:stretch/>
        </p:blipFill>
        <p:spPr>
          <a:xfrm>
            <a:off x="9125310" y="5048457"/>
            <a:ext cx="357193" cy="459720"/>
          </a:xfrm>
          <a:prstGeom prst="rect">
            <a:avLst/>
          </a:prstGeom>
          <a:noFill/>
          <a:ln>
            <a:noFill/>
          </a:ln>
        </p:spPr>
      </p:pic>
      <p:sp>
        <p:nvSpPr>
          <p:cNvPr id="1185" name="Google Shape;1185;p70">
            <a:extLst>
              <a:ext uri="{C183D7F6-B498-43B3-948B-1728B52AA6E4}">
                <adec:decorative xmlns:adec="http://schemas.microsoft.com/office/drawing/2017/decorative" val="1"/>
              </a:ext>
            </a:extLst>
          </p:cNvPr>
          <p:cNvSpPr/>
          <p:nvPr/>
        </p:nvSpPr>
        <p:spPr>
          <a:xfrm>
            <a:off x="3198613" y="4668469"/>
            <a:ext cx="1473408" cy="1307480"/>
          </a:xfrm>
          <a:prstGeom prst="ellipse">
            <a:avLst/>
          </a:prstGeom>
          <a:solidFill>
            <a:schemeClr val="lt1"/>
          </a:solidFill>
          <a:ln w="285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86" name="Google Shape;1186;p70">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4154346" y="5065236"/>
            <a:ext cx="423340" cy="449798"/>
          </a:xfrm>
          <a:prstGeom prst="rect">
            <a:avLst/>
          </a:prstGeom>
          <a:noFill/>
          <a:ln>
            <a:noFill/>
          </a:ln>
        </p:spPr>
      </p:pic>
      <p:pic>
        <p:nvPicPr>
          <p:cNvPr id="1187" name="Google Shape;1187;p70">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3869355" y="5382479"/>
            <a:ext cx="261280" cy="466335"/>
          </a:xfrm>
          <a:prstGeom prst="rect">
            <a:avLst/>
          </a:prstGeom>
          <a:noFill/>
          <a:ln>
            <a:noFill/>
          </a:ln>
        </p:spPr>
      </p:pic>
      <p:pic>
        <p:nvPicPr>
          <p:cNvPr id="1188" name="Google Shape;1188;p70">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3567978" y="5358918"/>
            <a:ext cx="221592" cy="449798"/>
          </a:xfrm>
          <a:prstGeom prst="rect">
            <a:avLst/>
          </a:prstGeom>
          <a:noFill/>
          <a:ln>
            <a:noFill/>
          </a:ln>
        </p:spPr>
      </p:pic>
      <p:pic>
        <p:nvPicPr>
          <p:cNvPr id="1189" name="Google Shape;1189;p70">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3411676" y="4917687"/>
            <a:ext cx="400188" cy="459720"/>
          </a:xfrm>
          <a:prstGeom prst="rect">
            <a:avLst/>
          </a:prstGeom>
          <a:noFill/>
          <a:ln>
            <a:noFill/>
          </a:ln>
        </p:spPr>
      </p:pic>
      <p:pic>
        <p:nvPicPr>
          <p:cNvPr id="1190" name="Google Shape;1190;p70">
            <a:extLst>
              <a:ext uri="{C183D7F6-B498-43B3-948B-1728B52AA6E4}">
                <adec:decorative xmlns:adec="http://schemas.microsoft.com/office/drawing/2017/decorative" val="1"/>
              </a:ext>
            </a:extLst>
          </p:cNvPr>
          <p:cNvPicPr preferRelativeResize="0"/>
          <p:nvPr/>
        </p:nvPicPr>
        <p:blipFill rotWithShape="1">
          <a:blip r:embed="rId12">
            <a:alphaModFix/>
          </a:blip>
          <a:srcRect/>
          <a:stretch/>
        </p:blipFill>
        <p:spPr>
          <a:xfrm>
            <a:off x="3771000" y="4787886"/>
            <a:ext cx="357193" cy="459720"/>
          </a:xfrm>
          <a:prstGeom prst="rect">
            <a:avLst/>
          </a:prstGeom>
          <a:noFill/>
          <a:ln>
            <a:noFill/>
          </a:ln>
        </p:spPr>
      </p:pic>
      <p:sp>
        <p:nvSpPr>
          <p:cNvPr id="1191" name="Google Shape;1191;p70">
            <a:extLst>
              <a:ext uri="{C183D7F6-B498-43B3-948B-1728B52AA6E4}">
                <adec:decorative xmlns:adec="http://schemas.microsoft.com/office/drawing/2017/decorative" val="1"/>
              </a:ext>
            </a:extLst>
          </p:cNvPr>
          <p:cNvSpPr txBox="1"/>
          <p:nvPr/>
        </p:nvSpPr>
        <p:spPr>
          <a:xfrm flipH="1">
            <a:off x="48489" y="6567115"/>
            <a:ext cx="320889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F7F7F"/>
                </a:solidFill>
                <a:latin typeface="Calibri"/>
                <a:ea typeface="Calibri"/>
                <a:cs typeface="Calibri"/>
                <a:sym typeface="Calibri"/>
              </a:rPr>
              <a:t>SOURCE: So'Lille - Solidarité Lilloise Etudiante</a:t>
            </a:r>
            <a:endParaRPr sz="1200">
              <a:solidFill>
                <a:srgbClr val="7F7F7F"/>
              </a:solidFill>
              <a:latin typeface="Calibri"/>
              <a:ea typeface="Calibri"/>
              <a:cs typeface="Calibri"/>
              <a:sym typeface="Calibri"/>
            </a:endParaRPr>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71"/>
          <p:cNvSpPr txBox="1">
            <a:spLocks noGrp="1"/>
          </p:cNvSpPr>
          <p:nvPr>
            <p:ph type="title" idx="4294967295"/>
          </p:nvPr>
        </p:nvSpPr>
        <p:spPr>
          <a:xfrm>
            <a:off x="1979951" y="386595"/>
            <a:ext cx="8232098"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02D15"/>
              </a:buClr>
              <a:buSzPts val="5400"/>
              <a:buFont typeface="Calibri"/>
              <a:buNone/>
            </a:pPr>
            <a:r>
              <a:rPr lang="en-US" sz="5400"/>
              <a:t>In an inclusive workplace</a:t>
            </a:r>
            <a:endParaRPr sz="5400"/>
          </a:p>
        </p:txBody>
      </p:sp>
      <p:sp>
        <p:nvSpPr>
          <p:cNvPr id="1198" name="Google Shape;1198;p71"/>
          <p:cNvSpPr txBox="1">
            <a:spLocks noGrp="1"/>
          </p:cNvSpPr>
          <p:nvPr>
            <p:ph type="body" idx="4294967295"/>
          </p:nvPr>
        </p:nvSpPr>
        <p:spPr>
          <a:xfrm>
            <a:off x="3537679" y="1858781"/>
            <a:ext cx="5951095" cy="4410908"/>
          </a:xfrm>
          <a:prstGeom prst="rect">
            <a:avLst/>
          </a:prstGeom>
          <a:noFill/>
          <a:ln>
            <a:noFill/>
          </a:ln>
        </p:spPr>
        <p:txBody>
          <a:bodyPr spcFirstLastPara="1" wrap="square" lIns="91425" tIns="45700" rIns="91425" bIns="45700" anchor="t" anchorCtr="0">
            <a:normAutofit/>
          </a:bodyPr>
          <a:lstStyle/>
          <a:p>
            <a:pPr marL="571500" indent="-571500">
              <a:spcBef>
                <a:spcPts val="0"/>
              </a:spcBef>
              <a:buClr>
                <a:srgbClr val="262626"/>
              </a:buClr>
              <a:buSzPts val="4000"/>
            </a:pPr>
            <a:r>
              <a:rPr lang="en-US" sz="4000" dirty="0">
                <a:solidFill>
                  <a:srgbClr val="262626"/>
                </a:solidFill>
              </a:rPr>
              <a:t>We feel validated</a:t>
            </a:r>
            <a:endParaRPr sz="4000" dirty="0">
              <a:solidFill>
                <a:srgbClr val="262626"/>
              </a:solidFill>
            </a:endParaRPr>
          </a:p>
          <a:p>
            <a:pPr marL="571500" indent="-571500">
              <a:buClr>
                <a:srgbClr val="262626"/>
              </a:buClr>
              <a:buSzPts val="4000"/>
            </a:pPr>
            <a:r>
              <a:rPr lang="en-US" sz="4000" dirty="0">
                <a:solidFill>
                  <a:srgbClr val="262626"/>
                </a:solidFill>
              </a:rPr>
              <a:t>We feel valued</a:t>
            </a:r>
            <a:endParaRPr sz="4000" dirty="0">
              <a:solidFill>
                <a:srgbClr val="262626"/>
              </a:solidFill>
            </a:endParaRPr>
          </a:p>
          <a:p>
            <a:pPr marL="571500" indent="-571500">
              <a:buClr>
                <a:srgbClr val="262626"/>
              </a:buClr>
              <a:buSzPts val="4000"/>
            </a:pPr>
            <a:r>
              <a:rPr lang="en-US" sz="4000" dirty="0">
                <a:solidFill>
                  <a:srgbClr val="262626"/>
                </a:solidFill>
              </a:rPr>
              <a:t>We feel included</a:t>
            </a:r>
            <a:endParaRPr sz="4000" dirty="0">
              <a:solidFill>
                <a:srgbClr val="262626"/>
              </a:solidFill>
            </a:endParaRPr>
          </a:p>
          <a:p>
            <a:pPr marL="571500" indent="-571500">
              <a:buClr>
                <a:srgbClr val="262626"/>
              </a:buClr>
              <a:buSzPts val="4000"/>
            </a:pPr>
            <a:r>
              <a:rPr lang="en-US" sz="4000" dirty="0">
                <a:solidFill>
                  <a:srgbClr val="262626"/>
                </a:solidFill>
              </a:rPr>
              <a:t>We are motivated</a:t>
            </a:r>
            <a:endParaRPr sz="4000" dirty="0">
              <a:solidFill>
                <a:srgbClr val="262626"/>
              </a:solidFill>
            </a:endParaRPr>
          </a:p>
          <a:p>
            <a:pPr marL="571500" indent="-571500">
              <a:buClr>
                <a:srgbClr val="262626"/>
              </a:buClr>
              <a:buSzPts val="4000"/>
            </a:pPr>
            <a:r>
              <a:rPr lang="en-US" sz="4000" dirty="0">
                <a:solidFill>
                  <a:srgbClr val="262626"/>
                </a:solidFill>
              </a:rPr>
              <a:t>We are engaged</a:t>
            </a:r>
            <a:endParaRPr sz="4000" dirty="0">
              <a:solidFill>
                <a:srgbClr val="262626"/>
              </a:solidFill>
            </a:endParaRPr>
          </a:p>
          <a:p>
            <a:pPr marL="571500" indent="-571500">
              <a:buClr>
                <a:srgbClr val="262626"/>
              </a:buClr>
              <a:buSzPts val="4000"/>
            </a:pPr>
            <a:r>
              <a:rPr lang="en-US" sz="4000" dirty="0">
                <a:solidFill>
                  <a:srgbClr val="262626"/>
                </a:solidFill>
              </a:rPr>
              <a:t>We are productive</a:t>
            </a:r>
            <a:endParaRPr dirty="0"/>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72"/>
          <p:cNvSpPr txBox="1">
            <a:spLocks noGrp="1"/>
          </p:cNvSpPr>
          <p:nvPr>
            <p:ph type="title" idx="4294967295"/>
          </p:nvPr>
        </p:nvSpPr>
        <p:spPr>
          <a:xfrm>
            <a:off x="2133600" y="3175000"/>
            <a:ext cx="7924800"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2A38"/>
              </a:buClr>
              <a:buSzPts val="3600"/>
              <a:buFont typeface="Calibri"/>
              <a:buNone/>
            </a:pPr>
            <a:r>
              <a:rPr lang="en-US" sz="3600" i="0" u="none" strike="noStrike" cap="none">
                <a:solidFill>
                  <a:srgbClr val="292A38"/>
                </a:solidFill>
                <a:latin typeface="Calibri"/>
                <a:ea typeface="Calibri"/>
                <a:cs typeface="Calibri"/>
                <a:sym typeface="Calibri"/>
              </a:rPr>
              <a:t>Explore strategies </a:t>
            </a:r>
            <a:r>
              <a:rPr lang="en-US" sz="3600" b="0" i="0" u="none" strike="noStrike" cap="none">
                <a:solidFill>
                  <a:srgbClr val="292A38"/>
                </a:solidFill>
                <a:latin typeface="Calibri"/>
                <a:ea typeface="Calibri"/>
                <a:cs typeface="Calibri"/>
                <a:sym typeface="Calibri"/>
              </a:rPr>
              <a:t>to reduce barriers and improve the sense of </a:t>
            </a:r>
            <a:r>
              <a:rPr lang="en-US" sz="3600" i="0" u="none" strike="noStrike" cap="none">
                <a:solidFill>
                  <a:srgbClr val="292A38"/>
                </a:solidFill>
                <a:latin typeface="Calibri"/>
                <a:ea typeface="Calibri"/>
                <a:cs typeface="Calibri"/>
                <a:sym typeface="Calibri"/>
              </a:rPr>
              <a:t>belonging</a:t>
            </a:r>
            <a:r>
              <a:rPr lang="en-US" sz="3600" b="0" i="0" u="none" strike="noStrike" cap="none">
                <a:solidFill>
                  <a:srgbClr val="292A38"/>
                </a:solidFill>
                <a:latin typeface="Calibri"/>
                <a:ea typeface="Calibri"/>
                <a:cs typeface="Calibri"/>
                <a:sym typeface="Calibri"/>
              </a:rPr>
              <a:t> for newcomer employees.</a:t>
            </a:r>
            <a:endParaRPr/>
          </a:p>
        </p:txBody>
      </p:sp>
      <p:pic>
        <p:nvPicPr>
          <p:cNvPr id="1205" name="Google Shape;1205;p7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207586" y="1019404"/>
            <a:ext cx="1776828" cy="1776828"/>
          </a:xfrm>
          <a:prstGeom prst="rect">
            <a:avLst/>
          </a:prstGeom>
          <a:noFill/>
          <a:ln>
            <a:noFill/>
          </a:ln>
        </p:spPr>
      </p:pic>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73"/>
          <p:cNvSpPr txBox="1">
            <a:spLocks noGrp="1"/>
          </p:cNvSpPr>
          <p:nvPr>
            <p:ph type="title" idx="4294967295"/>
          </p:nvPr>
        </p:nvSpPr>
        <p:spPr>
          <a:xfrm>
            <a:off x="1037230" y="228600"/>
            <a:ext cx="10515600" cy="9064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02D15"/>
              </a:buClr>
              <a:buSzPts val="4400"/>
              <a:buFont typeface="Calibri"/>
              <a:buNone/>
            </a:pPr>
            <a:r>
              <a:rPr lang="en-US" sz="4400" b="1" i="0" u="none" strike="noStrike" cap="none">
                <a:solidFill>
                  <a:srgbClr val="B02D15"/>
                </a:solidFill>
                <a:latin typeface="Calibri"/>
                <a:ea typeface="Calibri"/>
                <a:cs typeface="Calibri"/>
                <a:sym typeface="Calibri"/>
              </a:rPr>
              <a:t>The Blind Men and the Elephant</a:t>
            </a:r>
            <a:endParaRPr sz="4400" b="1" i="0" u="none" strike="noStrike" cap="none">
              <a:solidFill>
                <a:srgbClr val="B02D15"/>
              </a:solidFill>
              <a:latin typeface="Calibri"/>
              <a:ea typeface="Calibri"/>
              <a:cs typeface="Calibri"/>
              <a:sym typeface="Calibri"/>
            </a:endParaRPr>
          </a:p>
        </p:txBody>
      </p:sp>
      <p:pic>
        <p:nvPicPr>
          <p:cNvPr id="1212" name="Google Shape;1212;p7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982513"/>
            <a:ext cx="12192000" cy="5875487"/>
          </a:xfrm>
          <a:prstGeom prst="rect">
            <a:avLst/>
          </a:prstGeom>
          <a:noFill/>
          <a:ln>
            <a:noFill/>
          </a:ln>
        </p:spPr>
      </p:pic>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pic>
        <p:nvPicPr>
          <p:cNvPr id="1218" name="Google Shape;1218;p7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06040" y="5179169"/>
            <a:ext cx="1275026" cy="1579013"/>
          </a:xfrm>
          <a:prstGeom prst="rect">
            <a:avLst/>
          </a:prstGeom>
          <a:noFill/>
          <a:ln>
            <a:noFill/>
          </a:ln>
        </p:spPr>
      </p:pic>
      <p:pic>
        <p:nvPicPr>
          <p:cNvPr id="1219" name="Google Shape;1219;p7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0118681" y="5179169"/>
            <a:ext cx="1215245" cy="1579013"/>
          </a:xfrm>
          <a:prstGeom prst="rect">
            <a:avLst/>
          </a:prstGeom>
          <a:noFill/>
          <a:ln>
            <a:noFill/>
          </a:ln>
        </p:spPr>
      </p:pic>
      <p:sp>
        <p:nvSpPr>
          <p:cNvPr id="1220" name="Google Shape;1220;p74">
            <a:extLst>
              <a:ext uri="{C183D7F6-B498-43B3-948B-1728B52AA6E4}">
                <adec:decorative xmlns:adec="http://schemas.microsoft.com/office/drawing/2017/decorative" val="1"/>
              </a:ext>
            </a:extLst>
          </p:cNvPr>
          <p:cNvSpPr/>
          <p:nvPr/>
        </p:nvSpPr>
        <p:spPr>
          <a:xfrm>
            <a:off x="1803579" y="682117"/>
            <a:ext cx="8664988" cy="5808623"/>
          </a:xfrm>
          <a:prstGeom prst="roundRect">
            <a:avLst>
              <a:gd name="adj" fmla="val 13975"/>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2" name="Google Shape;1222;p74"/>
          <p:cNvSpPr txBox="1">
            <a:spLocks noGrp="1"/>
          </p:cNvSpPr>
          <p:nvPr>
            <p:ph type="title"/>
          </p:nvPr>
        </p:nvSpPr>
        <p:spPr>
          <a:xfrm>
            <a:off x="1105377" y="-142724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6E6E6"/>
              </a:buClr>
              <a:buSzPts val="4400"/>
              <a:buFont typeface="Calibri"/>
              <a:buNone/>
            </a:pPr>
            <a:r>
              <a:rPr lang="en-US">
                <a:solidFill>
                  <a:srgbClr val="E6E6E6"/>
                </a:solidFill>
              </a:rPr>
              <a:t>Questions</a:t>
            </a:r>
            <a:endParaRPr>
              <a:solidFill>
                <a:srgbClr val="E6E6E6"/>
              </a:solidFill>
            </a:endParaRPr>
          </a:p>
        </p:txBody>
      </p:sp>
      <p:sp>
        <p:nvSpPr>
          <p:cNvPr id="1221" name="Google Shape;1221;p74"/>
          <p:cNvSpPr txBox="1"/>
          <p:nvPr/>
        </p:nvSpPr>
        <p:spPr>
          <a:xfrm>
            <a:off x="2610646" y="924160"/>
            <a:ext cx="7505062" cy="5324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B02D15"/>
              </a:buClr>
              <a:buSzPts val="2800"/>
              <a:buFont typeface="Calibri"/>
              <a:buNone/>
            </a:pPr>
            <a:r>
              <a:rPr lang="en-US" sz="2800">
                <a:solidFill>
                  <a:srgbClr val="B02D15"/>
                </a:solidFill>
                <a:latin typeface="Calibri"/>
                <a:ea typeface="Calibri"/>
                <a:cs typeface="Calibri"/>
                <a:sym typeface="Calibri"/>
              </a:rPr>
              <a:t>According to the fable, why do the six men fail to get along?</a:t>
            </a:r>
            <a:endParaRPr/>
          </a:p>
          <a:p>
            <a:pPr marL="0" marR="0" lvl="0" indent="0" algn="l" rtl="0">
              <a:spcBef>
                <a:spcPts val="1800"/>
              </a:spcBef>
              <a:spcAft>
                <a:spcPts val="0"/>
              </a:spcAft>
              <a:buClr>
                <a:srgbClr val="B02D15"/>
              </a:buClr>
              <a:buSzPts val="2800"/>
              <a:buFont typeface="Calibri"/>
              <a:buNone/>
            </a:pPr>
            <a:r>
              <a:rPr lang="en-US" sz="2800">
                <a:solidFill>
                  <a:srgbClr val="B02D15"/>
                </a:solidFill>
                <a:latin typeface="Calibri"/>
                <a:ea typeface="Calibri"/>
                <a:cs typeface="Calibri"/>
                <a:sym typeface="Calibri"/>
              </a:rPr>
              <a:t>According to the fable, would the story have been the same if the six men had not been blind?</a:t>
            </a:r>
            <a:endParaRPr/>
          </a:p>
          <a:p>
            <a:pPr marL="0" marR="0" lvl="0" indent="0" algn="l" rtl="0">
              <a:spcBef>
                <a:spcPts val="1800"/>
              </a:spcBef>
              <a:spcAft>
                <a:spcPts val="0"/>
              </a:spcAft>
              <a:buClr>
                <a:srgbClr val="B02D15"/>
              </a:buClr>
              <a:buSzPts val="2800"/>
              <a:buFont typeface="Calibri"/>
              <a:buNone/>
            </a:pPr>
            <a:r>
              <a:rPr lang="en-US" sz="2800">
                <a:solidFill>
                  <a:srgbClr val="B02D15"/>
                </a:solidFill>
                <a:latin typeface="Calibri"/>
                <a:ea typeface="Calibri"/>
                <a:cs typeface="Calibri"/>
                <a:sym typeface="Calibri"/>
              </a:rPr>
              <a:t>What do you think of the reaction of the six blind people?</a:t>
            </a:r>
            <a:endParaRPr/>
          </a:p>
          <a:p>
            <a:pPr marL="0" marR="0" lvl="0" indent="0" algn="l" rtl="0">
              <a:spcBef>
                <a:spcPts val="1800"/>
              </a:spcBef>
              <a:spcAft>
                <a:spcPts val="0"/>
              </a:spcAft>
              <a:buClr>
                <a:srgbClr val="B02D15"/>
              </a:buClr>
              <a:buSzPts val="2800"/>
              <a:buFont typeface="Calibri"/>
              <a:buNone/>
            </a:pPr>
            <a:r>
              <a:rPr lang="en-US" sz="2800">
                <a:solidFill>
                  <a:srgbClr val="B02D15"/>
                </a:solidFill>
                <a:latin typeface="Calibri"/>
                <a:ea typeface="Calibri"/>
                <a:cs typeface="Calibri"/>
                <a:sym typeface="Calibri"/>
              </a:rPr>
              <a:t>If the elephant had been a person, what would it have said?</a:t>
            </a:r>
            <a:endParaRPr/>
          </a:p>
          <a:p>
            <a:pPr marL="0" marR="0" lvl="0" indent="0" algn="l" rtl="0">
              <a:spcBef>
                <a:spcPts val="1800"/>
              </a:spcBef>
              <a:spcAft>
                <a:spcPts val="0"/>
              </a:spcAft>
              <a:buClr>
                <a:srgbClr val="B02D15"/>
              </a:buClr>
              <a:buSzPts val="2800"/>
              <a:buFont typeface="Calibri"/>
              <a:buNone/>
            </a:pPr>
            <a:r>
              <a:rPr lang="en-US" sz="2800">
                <a:solidFill>
                  <a:srgbClr val="B02D15"/>
                </a:solidFill>
                <a:latin typeface="Calibri"/>
                <a:ea typeface="Calibri"/>
                <a:cs typeface="Calibri"/>
                <a:sym typeface="Calibri"/>
              </a:rPr>
              <a:t>What are our prejudices about our newcomer employees? </a:t>
            </a:r>
            <a:endParaRPr sz="2800">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75"/>
          <p:cNvSpPr txBox="1">
            <a:spLocks noGrp="1"/>
          </p:cNvSpPr>
          <p:nvPr>
            <p:ph type="title" idx="4294967295"/>
          </p:nvPr>
        </p:nvSpPr>
        <p:spPr>
          <a:xfrm>
            <a:off x="0" y="5127625"/>
            <a:ext cx="457993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02D15"/>
              </a:buClr>
              <a:buSzPts val="8800"/>
              <a:buFont typeface="Calibri"/>
              <a:buNone/>
            </a:pPr>
            <a:r>
              <a:rPr lang="en-US" sz="8800"/>
              <a:t>VABB</a:t>
            </a:r>
            <a:endParaRPr/>
          </a:p>
        </p:txBody>
      </p:sp>
      <p:pic>
        <p:nvPicPr>
          <p:cNvPr id="1229" name="Google Shape;1229;p7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3563006" y="404273"/>
            <a:ext cx="6227379" cy="6049454"/>
          </a:xfrm>
          <a:prstGeom prst="rect">
            <a:avLst/>
          </a:prstGeom>
          <a:noFill/>
          <a:ln>
            <a:noFill/>
          </a:ln>
        </p:spPr>
      </p:pic>
      <p:sp>
        <p:nvSpPr>
          <p:cNvPr id="1230" name="Google Shape;1230;p75"/>
          <p:cNvSpPr txBox="1"/>
          <p:nvPr/>
        </p:nvSpPr>
        <p:spPr>
          <a:xfrm flipH="1">
            <a:off x="3917247" y="1796722"/>
            <a:ext cx="274319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alibri"/>
                <a:ea typeface="Calibri"/>
                <a:cs typeface="Calibri"/>
                <a:sym typeface="Calibri"/>
              </a:rPr>
              <a:t>VALIDATE</a:t>
            </a:r>
            <a:endParaRPr sz="3600" b="1">
              <a:solidFill>
                <a:schemeClr val="lt1"/>
              </a:solidFill>
              <a:latin typeface="Calibri"/>
              <a:ea typeface="Calibri"/>
              <a:cs typeface="Calibri"/>
              <a:sym typeface="Calibri"/>
            </a:endParaRPr>
          </a:p>
        </p:txBody>
      </p:sp>
      <p:sp>
        <p:nvSpPr>
          <p:cNvPr id="1231" name="Google Shape;1231;p75"/>
          <p:cNvSpPr txBox="1"/>
          <p:nvPr/>
        </p:nvSpPr>
        <p:spPr>
          <a:xfrm flipH="1">
            <a:off x="7278407" y="863207"/>
            <a:ext cx="2322787"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b="1">
                <a:solidFill>
                  <a:schemeClr val="lt1"/>
                </a:solidFill>
                <a:latin typeface="Calibri"/>
                <a:ea typeface="Calibri"/>
                <a:cs typeface="Calibri"/>
                <a:sym typeface="Calibri"/>
              </a:rPr>
              <a:t>AFFIRM</a:t>
            </a:r>
            <a:endParaRPr sz="3600" b="1">
              <a:solidFill>
                <a:schemeClr val="lt1"/>
              </a:solidFill>
              <a:latin typeface="Calibri"/>
              <a:ea typeface="Calibri"/>
              <a:cs typeface="Calibri"/>
              <a:sym typeface="Calibri"/>
            </a:endParaRPr>
          </a:p>
        </p:txBody>
      </p:sp>
      <p:sp>
        <p:nvSpPr>
          <p:cNvPr id="1232" name="Google Shape;1232;p75"/>
          <p:cNvSpPr txBox="1"/>
          <p:nvPr/>
        </p:nvSpPr>
        <p:spPr>
          <a:xfrm flipH="1">
            <a:off x="3917248" y="4091782"/>
            <a:ext cx="198803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alibri"/>
                <a:ea typeface="Calibri"/>
                <a:cs typeface="Calibri"/>
                <a:sym typeface="Calibri"/>
              </a:rPr>
              <a:t>BUILD</a:t>
            </a:r>
            <a:endParaRPr sz="3600" b="1">
              <a:solidFill>
                <a:schemeClr val="lt1"/>
              </a:solidFill>
              <a:latin typeface="Calibri"/>
              <a:ea typeface="Calibri"/>
              <a:cs typeface="Calibri"/>
              <a:sym typeface="Calibri"/>
            </a:endParaRPr>
          </a:p>
        </p:txBody>
      </p:sp>
      <p:sp>
        <p:nvSpPr>
          <p:cNvPr id="1233" name="Google Shape;1233;p75"/>
          <p:cNvSpPr txBox="1"/>
          <p:nvPr/>
        </p:nvSpPr>
        <p:spPr>
          <a:xfrm flipH="1">
            <a:off x="6857994" y="2922954"/>
            <a:ext cx="27432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b="1">
                <a:solidFill>
                  <a:schemeClr val="lt1"/>
                </a:solidFill>
                <a:latin typeface="Calibri"/>
                <a:ea typeface="Calibri"/>
                <a:cs typeface="Calibri"/>
                <a:sym typeface="Calibri"/>
              </a:rPr>
              <a:t>BRIDGE</a:t>
            </a:r>
            <a:endParaRPr sz="3600" b="1">
              <a:solidFill>
                <a:schemeClr val="lt1"/>
              </a:solidFill>
              <a:latin typeface="Calibri"/>
              <a:ea typeface="Calibri"/>
              <a:cs typeface="Calibri"/>
              <a:sym typeface="Calibri"/>
            </a:endParaRPr>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pic>
        <p:nvPicPr>
          <p:cNvPr id="1239" name="Google Shape;1239;p7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3563006" y="171901"/>
            <a:ext cx="6227379" cy="6049454"/>
          </a:xfrm>
          <a:prstGeom prst="rect">
            <a:avLst/>
          </a:prstGeom>
          <a:noFill/>
          <a:ln>
            <a:noFill/>
          </a:ln>
        </p:spPr>
      </p:pic>
      <p:sp>
        <p:nvSpPr>
          <p:cNvPr id="1240" name="Google Shape;1240;p76"/>
          <p:cNvSpPr txBox="1">
            <a:spLocks noGrp="1"/>
          </p:cNvSpPr>
          <p:nvPr>
            <p:ph type="title" idx="4294967295"/>
          </p:nvPr>
        </p:nvSpPr>
        <p:spPr>
          <a:xfrm>
            <a:off x="401688" y="5037552"/>
            <a:ext cx="282892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02D15"/>
              </a:buClr>
              <a:buSzPts val="8800"/>
              <a:buFont typeface="Calibri"/>
              <a:buNone/>
            </a:pPr>
            <a:r>
              <a:rPr lang="en-US" sz="8800"/>
              <a:t>VABB</a:t>
            </a:r>
            <a:endParaRPr/>
          </a:p>
        </p:txBody>
      </p:sp>
      <p:sp>
        <p:nvSpPr>
          <p:cNvPr id="1241" name="Google Shape;1241;p76"/>
          <p:cNvSpPr txBox="1"/>
          <p:nvPr/>
        </p:nvSpPr>
        <p:spPr>
          <a:xfrm>
            <a:off x="401688" y="6087579"/>
            <a:ext cx="1053453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B02D15"/>
                </a:solidFill>
                <a:latin typeface="Calibri"/>
                <a:ea typeface="Calibri"/>
                <a:cs typeface="Calibri"/>
                <a:sym typeface="Calibri"/>
              </a:rPr>
              <a:t>An inclusive approach built on relationships</a:t>
            </a:r>
            <a:endParaRPr sz="4400">
              <a:solidFill>
                <a:srgbClr val="B02D15"/>
              </a:solidFill>
              <a:latin typeface="Calibri"/>
              <a:ea typeface="Calibri"/>
              <a:cs typeface="Calibri"/>
              <a:sym typeface="Calibri"/>
            </a:endParaRPr>
          </a:p>
        </p:txBody>
      </p:sp>
      <p:sp>
        <p:nvSpPr>
          <p:cNvPr id="1242" name="Google Shape;1242;p76"/>
          <p:cNvSpPr txBox="1"/>
          <p:nvPr/>
        </p:nvSpPr>
        <p:spPr>
          <a:xfrm flipH="1">
            <a:off x="3917247" y="1564350"/>
            <a:ext cx="274319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alibri"/>
                <a:ea typeface="Calibri"/>
                <a:cs typeface="Calibri"/>
                <a:sym typeface="Calibri"/>
              </a:rPr>
              <a:t>VALIDATE</a:t>
            </a:r>
            <a:endParaRPr sz="3600" b="1">
              <a:solidFill>
                <a:schemeClr val="lt1"/>
              </a:solidFill>
              <a:latin typeface="Calibri"/>
              <a:ea typeface="Calibri"/>
              <a:cs typeface="Calibri"/>
              <a:sym typeface="Calibri"/>
            </a:endParaRPr>
          </a:p>
        </p:txBody>
      </p:sp>
      <p:sp>
        <p:nvSpPr>
          <p:cNvPr id="1243" name="Google Shape;1243;p76"/>
          <p:cNvSpPr txBox="1"/>
          <p:nvPr/>
        </p:nvSpPr>
        <p:spPr>
          <a:xfrm>
            <a:off x="538607" y="996463"/>
            <a:ext cx="3041880" cy="15968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45445E"/>
              </a:buClr>
              <a:buSzPts val="2000"/>
              <a:buFont typeface="Arial"/>
              <a:buNone/>
            </a:pPr>
            <a:r>
              <a:rPr lang="en-US" sz="2000" b="0" i="0" u="none" strike="noStrike" cap="none">
                <a:solidFill>
                  <a:srgbClr val="45445E"/>
                </a:solidFill>
                <a:latin typeface="Calibri"/>
                <a:ea typeface="Calibri"/>
                <a:cs typeface="Calibri"/>
                <a:sym typeface="Calibri"/>
              </a:rPr>
              <a:t>Suspend judgement and validate what the other person is saying.</a:t>
            </a:r>
            <a:endParaRPr/>
          </a:p>
        </p:txBody>
      </p:sp>
      <p:sp>
        <p:nvSpPr>
          <p:cNvPr id="1244" name="Google Shape;1244;p76"/>
          <p:cNvSpPr txBox="1"/>
          <p:nvPr/>
        </p:nvSpPr>
        <p:spPr>
          <a:xfrm flipH="1">
            <a:off x="7278407" y="630835"/>
            <a:ext cx="2322787"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b="1">
                <a:solidFill>
                  <a:schemeClr val="lt1"/>
                </a:solidFill>
                <a:latin typeface="Calibri"/>
                <a:ea typeface="Calibri"/>
                <a:cs typeface="Calibri"/>
                <a:sym typeface="Calibri"/>
              </a:rPr>
              <a:t>AFFIRM</a:t>
            </a:r>
            <a:endParaRPr sz="3600" b="1">
              <a:solidFill>
                <a:schemeClr val="lt1"/>
              </a:solidFill>
              <a:latin typeface="Calibri"/>
              <a:ea typeface="Calibri"/>
              <a:cs typeface="Calibri"/>
              <a:sym typeface="Calibri"/>
            </a:endParaRPr>
          </a:p>
        </p:txBody>
      </p:sp>
      <p:sp>
        <p:nvSpPr>
          <p:cNvPr id="1245" name="Google Shape;1245;p76"/>
          <p:cNvSpPr txBox="1"/>
          <p:nvPr/>
        </p:nvSpPr>
        <p:spPr>
          <a:xfrm>
            <a:off x="9853408" y="996463"/>
            <a:ext cx="199326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24E6C"/>
              </a:buClr>
              <a:buSzPts val="2000"/>
              <a:buFont typeface="Calibri"/>
              <a:buNone/>
            </a:pPr>
            <a:r>
              <a:rPr lang="en-US" sz="2000" b="0" i="0" u="none" strike="noStrike" cap="none" dirty="0">
                <a:solidFill>
                  <a:srgbClr val="224E6C"/>
                </a:solidFill>
                <a:latin typeface="Calibri"/>
                <a:ea typeface="Calibri"/>
                <a:cs typeface="Calibri"/>
                <a:sym typeface="Calibri"/>
              </a:rPr>
              <a:t>Be positive.  Slow down and be aware of your own stereotypes.</a:t>
            </a:r>
            <a:endParaRPr dirty="0"/>
          </a:p>
        </p:txBody>
      </p:sp>
      <p:sp>
        <p:nvSpPr>
          <p:cNvPr id="1246" name="Google Shape;1246;p76"/>
          <p:cNvSpPr txBox="1"/>
          <p:nvPr/>
        </p:nvSpPr>
        <p:spPr>
          <a:xfrm flipH="1">
            <a:off x="3917248" y="3859410"/>
            <a:ext cx="198803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alibri"/>
                <a:ea typeface="Calibri"/>
                <a:cs typeface="Calibri"/>
                <a:sym typeface="Calibri"/>
              </a:rPr>
              <a:t>BUILD</a:t>
            </a:r>
            <a:endParaRPr sz="3600" b="1">
              <a:solidFill>
                <a:schemeClr val="lt1"/>
              </a:solidFill>
              <a:latin typeface="Calibri"/>
              <a:ea typeface="Calibri"/>
              <a:cs typeface="Calibri"/>
              <a:sym typeface="Calibri"/>
            </a:endParaRPr>
          </a:p>
        </p:txBody>
      </p:sp>
      <p:sp>
        <p:nvSpPr>
          <p:cNvPr id="1247" name="Google Shape;1247;p76"/>
          <p:cNvSpPr txBox="1"/>
          <p:nvPr/>
        </p:nvSpPr>
        <p:spPr>
          <a:xfrm>
            <a:off x="217398" y="2488516"/>
            <a:ext cx="3363089" cy="2309585"/>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rgbClr val="881C1C"/>
              </a:buClr>
              <a:buSzPts val="2000"/>
              <a:buFont typeface="Arial"/>
              <a:buNone/>
            </a:pPr>
            <a:r>
              <a:rPr lang="en-US" sz="2000" b="0" i="0" u="none" strike="noStrike" cap="none" dirty="0">
                <a:solidFill>
                  <a:srgbClr val="881C1C"/>
                </a:solidFill>
                <a:latin typeface="Calibri"/>
                <a:ea typeface="Calibri"/>
                <a:cs typeface="Calibri"/>
                <a:sym typeface="Calibri"/>
              </a:rPr>
              <a:t>Newcomers can add a different perspective and help you see your business in a new way.  Bridge your values and the newcomers’ values and </a:t>
            </a:r>
            <a:r>
              <a:rPr lang="en-US" sz="2000" b="1" i="0" u="none" strike="noStrike" cap="none" dirty="0">
                <a:solidFill>
                  <a:srgbClr val="881C1C"/>
                </a:solidFill>
                <a:latin typeface="Calibri"/>
                <a:ea typeface="Calibri"/>
                <a:cs typeface="Calibri"/>
                <a:sym typeface="Calibri"/>
              </a:rPr>
              <a:t>build relationships</a:t>
            </a:r>
            <a:r>
              <a:rPr lang="en-US" sz="2000" b="0" i="0" u="none" strike="noStrike" cap="none" dirty="0">
                <a:solidFill>
                  <a:srgbClr val="881C1C"/>
                </a:solidFill>
                <a:latin typeface="Calibri"/>
                <a:ea typeface="Calibri"/>
                <a:cs typeface="Calibri"/>
                <a:sym typeface="Calibri"/>
              </a:rPr>
              <a:t>.  </a:t>
            </a:r>
          </a:p>
          <a:p>
            <a:pPr marL="0" marR="0" lvl="0" indent="0" algn="r" rtl="0">
              <a:lnSpc>
                <a:spcPct val="100000"/>
              </a:lnSpc>
              <a:spcBef>
                <a:spcPts val="0"/>
              </a:spcBef>
              <a:spcAft>
                <a:spcPts val="0"/>
              </a:spcAft>
              <a:buClr>
                <a:srgbClr val="881C1C"/>
              </a:buClr>
              <a:buSzPts val="2000"/>
              <a:buFont typeface="Arial"/>
              <a:buNone/>
            </a:pPr>
            <a:r>
              <a:rPr lang="en-US" sz="2000" b="0" i="0" u="none" strike="noStrike" cap="none" dirty="0">
                <a:solidFill>
                  <a:srgbClr val="881C1C"/>
                </a:solidFill>
                <a:latin typeface="Calibri"/>
                <a:ea typeface="Calibri"/>
                <a:cs typeface="Calibri"/>
                <a:sym typeface="Calibri"/>
              </a:rPr>
              <a:t>Bring their perspective into your company.</a:t>
            </a:r>
            <a:endParaRPr dirty="0"/>
          </a:p>
          <a:p>
            <a:pPr marL="0" marR="0" lvl="0" indent="0" algn="r" rtl="0">
              <a:lnSpc>
                <a:spcPct val="90000"/>
              </a:lnSpc>
              <a:spcBef>
                <a:spcPts val="1000"/>
              </a:spcBef>
              <a:spcAft>
                <a:spcPts val="0"/>
              </a:spcAft>
              <a:buClr>
                <a:srgbClr val="292A38"/>
              </a:buClr>
              <a:buSzPts val="2000"/>
              <a:buFont typeface="Arial"/>
              <a:buNone/>
            </a:pPr>
            <a:endParaRPr sz="2000" dirty="0">
              <a:solidFill>
                <a:srgbClr val="262626"/>
              </a:solidFill>
              <a:latin typeface="Calibri"/>
              <a:ea typeface="Calibri"/>
              <a:cs typeface="Calibri"/>
              <a:sym typeface="Calibri"/>
            </a:endParaRPr>
          </a:p>
        </p:txBody>
      </p:sp>
      <p:sp>
        <p:nvSpPr>
          <p:cNvPr id="1248" name="Google Shape;1248;p76"/>
          <p:cNvSpPr txBox="1"/>
          <p:nvPr/>
        </p:nvSpPr>
        <p:spPr>
          <a:xfrm flipH="1">
            <a:off x="6857994" y="2690582"/>
            <a:ext cx="27432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b="1">
                <a:solidFill>
                  <a:schemeClr val="lt1"/>
                </a:solidFill>
                <a:latin typeface="Calibri"/>
                <a:ea typeface="Calibri"/>
                <a:cs typeface="Calibri"/>
                <a:sym typeface="Calibri"/>
              </a:rPr>
              <a:t>BRIDGE</a:t>
            </a:r>
            <a:endParaRPr sz="3600" b="1">
              <a:solidFill>
                <a:schemeClr val="lt1"/>
              </a:solidFill>
              <a:latin typeface="Calibri"/>
              <a:ea typeface="Calibri"/>
              <a:cs typeface="Calibri"/>
              <a:sym typeface="Calibri"/>
            </a:endParaRPr>
          </a:p>
        </p:txBody>
      </p:sp>
      <p:sp>
        <p:nvSpPr>
          <p:cNvPr id="1249" name="Google Shape;1249;p76"/>
          <p:cNvSpPr txBox="1"/>
          <p:nvPr/>
        </p:nvSpPr>
        <p:spPr>
          <a:xfrm>
            <a:off x="9858635" y="2722465"/>
            <a:ext cx="1988033"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632B"/>
              </a:buClr>
              <a:buSzPts val="2000"/>
              <a:buFont typeface="Calibri"/>
              <a:buNone/>
            </a:pPr>
            <a:r>
              <a:rPr lang="en-US" sz="2000" b="0" i="0" u="none" strike="noStrike" cap="none" dirty="0">
                <a:solidFill>
                  <a:srgbClr val="52632B"/>
                </a:solidFill>
                <a:latin typeface="Calibri"/>
                <a:ea typeface="Calibri"/>
                <a:cs typeface="Calibri"/>
                <a:sym typeface="Calibri"/>
              </a:rPr>
              <a:t>Build bridges between the values of your company and the newcomers’ values.  Teach what you expect from them.</a:t>
            </a:r>
            <a:endParaRPr dirty="0"/>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1255" name="Google Shape;1255;p7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290943" y="133587"/>
            <a:ext cx="3301024" cy="6887602"/>
          </a:xfrm>
          <a:prstGeom prst="rect">
            <a:avLst/>
          </a:prstGeom>
          <a:noFill/>
          <a:ln>
            <a:noFill/>
          </a:ln>
        </p:spPr>
      </p:pic>
      <p:sp>
        <p:nvSpPr>
          <p:cNvPr id="1256" name="Google Shape;1256;p77">
            <a:extLst>
              <a:ext uri="{C183D7F6-B498-43B3-948B-1728B52AA6E4}">
                <adec:decorative xmlns:adec="http://schemas.microsoft.com/office/drawing/2017/decorative" val="1"/>
              </a:ext>
            </a:extLst>
          </p:cNvPr>
          <p:cNvSpPr/>
          <p:nvPr/>
        </p:nvSpPr>
        <p:spPr>
          <a:xfrm>
            <a:off x="1299411" y="545431"/>
            <a:ext cx="6991533" cy="6063915"/>
          </a:xfrm>
          <a:prstGeom prst="roundRect">
            <a:avLst>
              <a:gd name="adj" fmla="val 16667"/>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7" name="Google Shape;1257;p77"/>
          <p:cNvSpPr txBox="1">
            <a:spLocks noGrp="1"/>
          </p:cNvSpPr>
          <p:nvPr>
            <p:ph type="title" idx="4294967295"/>
          </p:nvPr>
        </p:nvSpPr>
        <p:spPr>
          <a:xfrm>
            <a:off x="1105377" y="-1427249"/>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6E6E6"/>
              </a:buClr>
              <a:buSzPts val="4400"/>
              <a:buFont typeface="Calibri"/>
              <a:buNone/>
            </a:pPr>
            <a:r>
              <a:rPr lang="en-US" sz="4400" b="1" i="0" u="none" strike="noStrike" cap="none">
                <a:solidFill>
                  <a:srgbClr val="E6E6E6"/>
                </a:solidFill>
                <a:latin typeface="Calibri"/>
                <a:ea typeface="Calibri"/>
                <a:cs typeface="Calibri"/>
                <a:sym typeface="Calibri"/>
              </a:rPr>
              <a:t>Imagine</a:t>
            </a:r>
            <a:endParaRPr/>
          </a:p>
        </p:txBody>
      </p:sp>
      <p:sp>
        <p:nvSpPr>
          <p:cNvPr id="1259" name="Google Shape;1259;p77"/>
          <p:cNvSpPr txBox="1"/>
          <p:nvPr/>
        </p:nvSpPr>
        <p:spPr>
          <a:xfrm>
            <a:off x="1681376" y="769293"/>
            <a:ext cx="6096000" cy="48320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B02D15"/>
                </a:solidFill>
                <a:latin typeface="Calibri"/>
                <a:ea typeface="Calibri"/>
                <a:cs typeface="Calibri"/>
                <a:sym typeface="Calibri"/>
              </a:rPr>
              <a:t>Imagine you’ve just hired a newcomer.  </a:t>
            </a:r>
            <a:endParaRPr dirty="0"/>
          </a:p>
          <a:p>
            <a:pPr marL="0" marR="0" lvl="0" indent="0" algn="ctr" rtl="0">
              <a:spcBef>
                <a:spcPts val="0"/>
              </a:spcBef>
              <a:spcAft>
                <a:spcPts val="0"/>
              </a:spcAft>
              <a:buNone/>
            </a:pPr>
            <a:r>
              <a:rPr lang="en-US" sz="4400" b="1" dirty="0">
                <a:solidFill>
                  <a:srgbClr val="B02D15"/>
                </a:solidFill>
                <a:latin typeface="Calibri"/>
                <a:ea typeface="Calibri"/>
                <a:cs typeface="Calibri"/>
                <a:sym typeface="Calibri"/>
              </a:rPr>
              <a:t>They arrive late for your first team meeting.  </a:t>
            </a:r>
            <a:endParaRPr dirty="0"/>
          </a:p>
          <a:p>
            <a:pPr marL="0" marR="0" lvl="0" indent="0" algn="ctr" rtl="0">
              <a:spcBef>
                <a:spcPts val="0"/>
              </a:spcBef>
              <a:spcAft>
                <a:spcPts val="0"/>
              </a:spcAft>
              <a:buNone/>
            </a:pPr>
            <a:endParaRPr sz="4400" b="1" dirty="0">
              <a:solidFill>
                <a:srgbClr val="B02D15"/>
              </a:solidFill>
              <a:latin typeface="Calibri"/>
              <a:ea typeface="Calibri"/>
              <a:cs typeface="Calibri"/>
              <a:sym typeface="Calibri"/>
            </a:endParaRPr>
          </a:p>
          <a:p>
            <a:pPr marL="0" marR="0" lvl="0" indent="0" algn="ctr" rtl="0">
              <a:spcBef>
                <a:spcPts val="0"/>
              </a:spcBef>
              <a:spcAft>
                <a:spcPts val="0"/>
              </a:spcAft>
              <a:buNone/>
            </a:pPr>
            <a:r>
              <a:rPr lang="en-US" sz="4400" b="1" dirty="0">
                <a:solidFill>
                  <a:srgbClr val="B02D15"/>
                </a:solidFill>
                <a:latin typeface="Calibri"/>
                <a:ea typeface="Calibri"/>
                <a:cs typeface="Calibri"/>
                <a:sym typeface="Calibri"/>
              </a:rPr>
              <a:t>Using VABB, </a:t>
            </a:r>
            <a:endParaRPr dirty="0"/>
          </a:p>
          <a:p>
            <a:pPr marL="0" marR="0" lvl="0" indent="0" algn="ctr" rtl="0">
              <a:spcBef>
                <a:spcPts val="0"/>
              </a:spcBef>
              <a:spcAft>
                <a:spcPts val="0"/>
              </a:spcAft>
              <a:buNone/>
            </a:pPr>
            <a:r>
              <a:rPr lang="en-US" sz="4400" b="1" dirty="0">
                <a:solidFill>
                  <a:srgbClr val="B02D15"/>
                </a:solidFill>
                <a:latin typeface="Calibri"/>
                <a:ea typeface="Calibri"/>
                <a:cs typeface="Calibri"/>
                <a:sym typeface="Calibri"/>
              </a:rPr>
              <a:t>what would you do? </a:t>
            </a:r>
            <a:endParaRPr sz="4400" b="1" dirty="0">
              <a:solidFill>
                <a:srgbClr val="B02D15"/>
              </a:solidFill>
              <a:latin typeface="Calibri"/>
              <a:ea typeface="Calibri"/>
              <a:cs typeface="Calibri"/>
              <a:sym typeface="Calibri"/>
            </a:endParaRPr>
          </a:p>
        </p:txBody>
      </p:sp>
      <p:sp>
        <p:nvSpPr>
          <p:cNvPr id="1258" name="Google Shape;1258;p77"/>
          <p:cNvSpPr txBox="1"/>
          <p:nvPr/>
        </p:nvSpPr>
        <p:spPr>
          <a:xfrm>
            <a:off x="2123336" y="5858453"/>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pic>
        <p:nvPicPr>
          <p:cNvPr id="1265" name="Google Shape;1265;p7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3563006" y="171901"/>
            <a:ext cx="6227379" cy="6049454"/>
          </a:xfrm>
          <a:prstGeom prst="rect">
            <a:avLst/>
          </a:prstGeom>
          <a:noFill/>
          <a:ln>
            <a:noFill/>
          </a:ln>
        </p:spPr>
      </p:pic>
      <p:sp>
        <p:nvSpPr>
          <p:cNvPr id="1266" name="Google Shape;1266;p78"/>
          <p:cNvSpPr txBox="1">
            <a:spLocks noGrp="1"/>
          </p:cNvSpPr>
          <p:nvPr>
            <p:ph type="title" idx="4294967295"/>
          </p:nvPr>
        </p:nvSpPr>
        <p:spPr>
          <a:xfrm>
            <a:off x="401688" y="5037552"/>
            <a:ext cx="282892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02D15"/>
              </a:buClr>
              <a:buSzPts val="8800"/>
              <a:buFont typeface="Calibri"/>
              <a:buNone/>
            </a:pPr>
            <a:r>
              <a:rPr lang="en-US" sz="8800"/>
              <a:t>VABB</a:t>
            </a:r>
            <a:endParaRPr/>
          </a:p>
        </p:txBody>
      </p:sp>
      <p:sp>
        <p:nvSpPr>
          <p:cNvPr id="1267" name="Google Shape;1267;p78"/>
          <p:cNvSpPr txBox="1"/>
          <p:nvPr/>
        </p:nvSpPr>
        <p:spPr>
          <a:xfrm>
            <a:off x="401688" y="6087579"/>
            <a:ext cx="1053453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02D15"/>
              </a:buClr>
              <a:buSzPts val="4400"/>
              <a:buFont typeface="Calibri"/>
              <a:buNone/>
            </a:pPr>
            <a:r>
              <a:rPr lang="en-US" sz="4400" b="0" i="0" u="none" strike="noStrike" cap="none">
                <a:solidFill>
                  <a:srgbClr val="B02D15"/>
                </a:solidFill>
                <a:latin typeface="Calibri"/>
                <a:ea typeface="Calibri"/>
                <a:cs typeface="Calibri"/>
                <a:sym typeface="Calibri"/>
              </a:rPr>
              <a:t>An inclusive approach built on relationships</a:t>
            </a:r>
            <a:endParaRPr sz="4400" b="0" i="0" u="none" strike="noStrike" cap="none">
              <a:solidFill>
                <a:srgbClr val="B02D15"/>
              </a:solidFill>
              <a:latin typeface="Calibri"/>
              <a:ea typeface="Calibri"/>
              <a:cs typeface="Calibri"/>
              <a:sym typeface="Calibri"/>
            </a:endParaRPr>
          </a:p>
        </p:txBody>
      </p:sp>
      <p:sp>
        <p:nvSpPr>
          <p:cNvPr id="1268" name="Google Shape;1268;p78"/>
          <p:cNvSpPr txBox="1"/>
          <p:nvPr/>
        </p:nvSpPr>
        <p:spPr>
          <a:xfrm flipH="1">
            <a:off x="3917247" y="1564350"/>
            <a:ext cx="274319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Calibri"/>
              <a:buNone/>
            </a:pPr>
            <a:r>
              <a:rPr lang="en-US" sz="3600" b="1" i="0" u="none" strike="noStrike" cap="none">
                <a:solidFill>
                  <a:srgbClr val="FFFFFF"/>
                </a:solidFill>
                <a:latin typeface="Calibri"/>
                <a:ea typeface="Calibri"/>
                <a:cs typeface="Calibri"/>
                <a:sym typeface="Calibri"/>
              </a:rPr>
              <a:t>VALIDATE</a:t>
            </a:r>
            <a:endParaRPr sz="3600" b="1" i="0" u="none" strike="noStrike" cap="none">
              <a:solidFill>
                <a:srgbClr val="FFFFFF"/>
              </a:solidFill>
              <a:latin typeface="Calibri"/>
              <a:ea typeface="Calibri"/>
              <a:cs typeface="Calibri"/>
              <a:sym typeface="Calibri"/>
            </a:endParaRPr>
          </a:p>
        </p:txBody>
      </p:sp>
      <p:sp>
        <p:nvSpPr>
          <p:cNvPr id="1269" name="Google Shape;1269;p78"/>
          <p:cNvSpPr txBox="1"/>
          <p:nvPr/>
        </p:nvSpPr>
        <p:spPr>
          <a:xfrm>
            <a:off x="538607" y="630835"/>
            <a:ext cx="3024399" cy="159682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7030A0"/>
              </a:buClr>
              <a:buSzPts val="1800"/>
              <a:buFont typeface="Arial"/>
              <a:buNone/>
            </a:pPr>
            <a:r>
              <a:rPr lang="en-US" sz="1800" dirty="0">
                <a:solidFill>
                  <a:srgbClr val="7030A0"/>
                </a:solidFill>
                <a:latin typeface="Calibri"/>
                <a:ea typeface="Calibri"/>
                <a:cs typeface="Calibri"/>
                <a:sym typeface="Calibri"/>
              </a:rPr>
              <a:t>I reflect on the action of my employee, and I validate the fact their </a:t>
            </a:r>
            <a:r>
              <a:rPr lang="en-US" sz="1800" dirty="0" err="1">
                <a:solidFill>
                  <a:srgbClr val="7030A0"/>
                </a:solidFill>
                <a:latin typeface="Calibri"/>
                <a:ea typeface="Calibri"/>
                <a:cs typeface="Calibri"/>
                <a:sym typeface="Calibri"/>
              </a:rPr>
              <a:t>behaviour</a:t>
            </a:r>
            <a:r>
              <a:rPr lang="en-US" sz="1800" dirty="0">
                <a:solidFill>
                  <a:srgbClr val="7030A0"/>
                </a:solidFill>
                <a:latin typeface="Calibri"/>
                <a:ea typeface="Calibri"/>
                <a:cs typeface="Calibri"/>
                <a:sym typeface="Calibri"/>
              </a:rPr>
              <a:t> is cultural, and it is not necessarily inappropriate.</a:t>
            </a:r>
            <a:r>
              <a:rPr lang="en-US" sz="1800" b="0" i="0" u="none" strike="noStrike" cap="none" dirty="0">
                <a:solidFill>
                  <a:srgbClr val="7030A0"/>
                </a:solidFill>
                <a:latin typeface="Calibri"/>
                <a:ea typeface="Calibri"/>
                <a:cs typeface="Calibri"/>
                <a:sym typeface="Calibri"/>
              </a:rPr>
              <a:t> </a:t>
            </a:r>
            <a:endParaRPr dirty="0"/>
          </a:p>
        </p:txBody>
      </p:sp>
      <p:sp>
        <p:nvSpPr>
          <p:cNvPr id="1270" name="Google Shape;1270;p78"/>
          <p:cNvSpPr txBox="1"/>
          <p:nvPr/>
        </p:nvSpPr>
        <p:spPr>
          <a:xfrm flipH="1">
            <a:off x="7278407" y="630835"/>
            <a:ext cx="2322787"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3600"/>
              <a:buFont typeface="Calibri"/>
              <a:buNone/>
            </a:pPr>
            <a:r>
              <a:rPr lang="en-US" sz="3600" b="1" i="0" u="none" strike="noStrike" cap="none">
                <a:solidFill>
                  <a:srgbClr val="FFFFFF"/>
                </a:solidFill>
                <a:latin typeface="Calibri"/>
                <a:ea typeface="Calibri"/>
                <a:cs typeface="Calibri"/>
                <a:sym typeface="Calibri"/>
              </a:rPr>
              <a:t>AFFIRM</a:t>
            </a:r>
            <a:endParaRPr sz="3600" b="1" i="0" u="none" strike="noStrike" cap="none">
              <a:solidFill>
                <a:srgbClr val="FFFFFF"/>
              </a:solidFill>
              <a:latin typeface="Calibri"/>
              <a:ea typeface="Calibri"/>
              <a:cs typeface="Calibri"/>
              <a:sym typeface="Calibri"/>
            </a:endParaRPr>
          </a:p>
        </p:txBody>
      </p:sp>
      <p:sp>
        <p:nvSpPr>
          <p:cNvPr id="1271" name="Google Shape;1271;p78"/>
          <p:cNvSpPr txBox="1"/>
          <p:nvPr/>
        </p:nvSpPr>
        <p:spPr>
          <a:xfrm>
            <a:off x="9790385" y="171901"/>
            <a:ext cx="2201698"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70C0"/>
                </a:solidFill>
                <a:latin typeface="Calibri"/>
                <a:ea typeface="Calibri"/>
                <a:cs typeface="Calibri"/>
                <a:sym typeface="Calibri"/>
              </a:rPr>
              <a:t>I take a positive look at my newcomer employee by highlighting their qualities, including the fact they speak several languages. </a:t>
            </a:r>
            <a:endParaRPr dirty="0"/>
          </a:p>
        </p:txBody>
      </p:sp>
      <p:sp>
        <p:nvSpPr>
          <p:cNvPr id="1272" name="Google Shape;1272;p78"/>
          <p:cNvSpPr txBox="1"/>
          <p:nvPr/>
        </p:nvSpPr>
        <p:spPr>
          <a:xfrm flipH="1">
            <a:off x="3917248" y="3859410"/>
            <a:ext cx="198803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Calibri"/>
              <a:buNone/>
            </a:pPr>
            <a:r>
              <a:rPr lang="en-US" sz="3600" b="1" i="0" u="none" strike="noStrike" cap="none">
                <a:solidFill>
                  <a:srgbClr val="FFFFFF"/>
                </a:solidFill>
                <a:latin typeface="Calibri"/>
                <a:ea typeface="Calibri"/>
                <a:cs typeface="Calibri"/>
                <a:sym typeface="Calibri"/>
              </a:rPr>
              <a:t>BUILD</a:t>
            </a:r>
            <a:endParaRPr sz="3600" b="1" i="0" u="none" strike="noStrike" cap="none">
              <a:solidFill>
                <a:srgbClr val="FFFFFF"/>
              </a:solidFill>
              <a:latin typeface="Calibri"/>
              <a:ea typeface="Calibri"/>
              <a:cs typeface="Calibri"/>
              <a:sym typeface="Calibri"/>
            </a:endParaRPr>
          </a:p>
        </p:txBody>
      </p:sp>
      <p:sp>
        <p:nvSpPr>
          <p:cNvPr id="1273" name="Google Shape;1273;p78"/>
          <p:cNvSpPr txBox="1"/>
          <p:nvPr/>
        </p:nvSpPr>
        <p:spPr>
          <a:xfrm>
            <a:off x="199917" y="2844944"/>
            <a:ext cx="3363089" cy="2309585"/>
          </a:xfrm>
          <a:prstGeom prst="rect">
            <a:avLst/>
          </a:prstGeom>
          <a:noFill/>
          <a:ln>
            <a:noFill/>
          </a:ln>
        </p:spPr>
        <p:txBody>
          <a:bodyPr spcFirstLastPara="1" wrap="square" lIns="91425" tIns="45700" rIns="91425" bIns="45700" anchor="t" anchorCtr="0">
            <a:normAutofit/>
          </a:bodyPr>
          <a:lstStyle/>
          <a:p>
            <a:pPr marL="0" marR="0" lvl="0" indent="0" algn="r" rtl="0">
              <a:lnSpc>
                <a:spcPct val="100000"/>
              </a:lnSpc>
              <a:spcBef>
                <a:spcPts val="0"/>
              </a:spcBef>
              <a:spcAft>
                <a:spcPts val="0"/>
              </a:spcAft>
              <a:buClr>
                <a:srgbClr val="B02D15"/>
              </a:buClr>
              <a:buSzPts val="1800"/>
              <a:buFont typeface="Arial"/>
              <a:buNone/>
            </a:pPr>
            <a:r>
              <a:rPr lang="en-US" sz="1800" dirty="0">
                <a:solidFill>
                  <a:srgbClr val="B02D15"/>
                </a:solidFill>
                <a:latin typeface="Calibri"/>
                <a:ea typeface="Calibri"/>
                <a:cs typeface="Calibri"/>
                <a:sym typeface="Calibri"/>
              </a:rPr>
              <a:t>I invite my newcomer employee to lunch to talk about the company's values and standards, including the importance of arriving on time.  </a:t>
            </a:r>
            <a:r>
              <a:rPr lang="en-US" sz="1800" b="1" dirty="0">
                <a:solidFill>
                  <a:srgbClr val="B02D15"/>
                </a:solidFill>
                <a:latin typeface="Calibri"/>
                <a:ea typeface="Calibri"/>
                <a:cs typeface="Calibri"/>
                <a:sym typeface="Calibri"/>
              </a:rPr>
              <a:t>I build a mentorship relationship</a:t>
            </a:r>
            <a:r>
              <a:rPr lang="en-US" sz="1200" b="1" dirty="0">
                <a:solidFill>
                  <a:srgbClr val="B02D15"/>
                </a:solidFill>
                <a:latin typeface="Calibri"/>
                <a:ea typeface="Calibri"/>
                <a:cs typeface="Calibri"/>
                <a:sym typeface="Calibri"/>
              </a:rPr>
              <a:t>.</a:t>
            </a:r>
            <a:endParaRPr sz="1800" b="0" i="0" u="none" strike="noStrike" cap="none" dirty="0">
              <a:solidFill>
                <a:srgbClr val="B02D15"/>
              </a:solidFill>
              <a:latin typeface="Calibri"/>
              <a:ea typeface="Calibri"/>
              <a:cs typeface="Calibri"/>
              <a:sym typeface="Calibri"/>
            </a:endParaRPr>
          </a:p>
        </p:txBody>
      </p:sp>
      <p:sp>
        <p:nvSpPr>
          <p:cNvPr id="1274" name="Google Shape;1274;p78"/>
          <p:cNvSpPr txBox="1"/>
          <p:nvPr/>
        </p:nvSpPr>
        <p:spPr>
          <a:xfrm flipH="1">
            <a:off x="6857994" y="2690582"/>
            <a:ext cx="2743200"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3600"/>
              <a:buFont typeface="Calibri"/>
              <a:buNone/>
            </a:pPr>
            <a:r>
              <a:rPr lang="en-US" sz="3600" b="1" i="0" u="none" strike="noStrike" cap="none">
                <a:solidFill>
                  <a:srgbClr val="FFFFFF"/>
                </a:solidFill>
                <a:latin typeface="Calibri"/>
                <a:ea typeface="Calibri"/>
                <a:cs typeface="Calibri"/>
                <a:sym typeface="Calibri"/>
              </a:rPr>
              <a:t>BRIDGE</a:t>
            </a:r>
            <a:endParaRPr sz="3600" b="1" i="0" u="none" strike="noStrike" cap="none">
              <a:solidFill>
                <a:srgbClr val="FFFFFF"/>
              </a:solidFill>
              <a:latin typeface="Calibri"/>
              <a:ea typeface="Calibri"/>
              <a:cs typeface="Calibri"/>
              <a:sym typeface="Calibri"/>
            </a:endParaRPr>
          </a:p>
        </p:txBody>
      </p:sp>
      <p:sp>
        <p:nvSpPr>
          <p:cNvPr id="1275" name="Google Shape;1275;p78"/>
          <p:cNvSpPr txBox="1"/>
          <p:nvPr/>
        </p:nvSpPr>
        <p:spPr>
          <a:xfrm>
            <a:off x="9790384" y="3082034"/>
            <a:ext cx="2201697"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70AD47"/>
                </a:solidFill>
                <a:latin typeface="Calibri"/>
                <a:ea typeface="Calibri"/>
                <a:cs typeface="Calibri"/>
                <a:sym typeface="Calibri"/>
              </a:rPr>
              <a:t>I incorporate my newcomer employee's perspective and propose to share during one-on-one meetings. </a:t>
            </a:r>
          </a:p>
          <a:p>
            <a:pPr marL="0" marR="0" lvl="0" indent="0" algn="l" rtl="0">
              <a:spcBef>
                <a:spcPts val="0"/>
              </a:spcBef>
              <a:spcAft>
                <a:spcPts val="0"/>
              </a:spcAft>
              <a:buNone/>
            </a:pPr>
            <a:r>
              <a:rPr lang="en-US" sz="1800" dirty="0">
                <a:solidFill>
                  <a:srgbClr val="70AD47"/>
                </a:solidFill>
                <a:latin typeface="Calibri"/>
                <a:ea typeface="Calibri"/>
                <a:cs typeface="Calibri"/>
                <a:sym typeface="Calibri"/>
              </a:rPr>
              <a:t>I encourage them to capture ideas and send them to me to </a:t>
            </a:r>
            <a:r>
              <a:rPr lang="en-US" sz="1800" b="1" dirty="0">
                <a:solidFill>
                  <a:srgbClr val="70AD47"/>
                </a:solidFill>
                <a:latin typeface="Calibri"/>
                <a:ea typeface="Calibri"/>
                <a:cs typeface="Calibri"/>
                <a:sym typeface="Calibri"/>
              </a:rPr>
              <a:t>bridge differences</a:t>
            </a:r>
            <a:r>
              <a:rPr lang="en-US" sz="1800" dirty="0">
                <a:solidFill>
                  <a:srgbClr val="70AD47"/>
                </a:solidFill>
                <a:latin typeface="Calibri"/>
                <a:ea typeface="Calibri"/>
                <a:cs typeface="Calibri"/>
                <a:sym typeface="Calibri"/>
              </a:rPr>
              <a:t>.</a:t>
            </a:r>
            <a:endParaRPr sz="1800" b="0" i="0" u="none" strike="noStrike" cap="none" dirty="0">
              <a:solidFill>
                <a:srgbClr val="70AD47"/>
              </a:solidFill>
              <a:latin typeface="Calibri"/>
              <a:ea typeface="Calibri"/>
              <a:cs typeface="Calibri"/>
              <a:sym typeface="Calibri"/>
            </a:endParaRPr>
          </a:p>
        </p:txBody>
      </p:sp>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79"/>
          <p:cNvSpPr txBox="1">
            <a:spLocks noGrp="1"/>
          </p:cNvSpPr>
          <p:nvPr>
            <p:ph type="title" idx="4294967295"/>
          </p:nvPr>
        </p:nvSpPr>
        <p:spPr>
          <a:xfrm>
            <a:off x="309594" y="1099754"/>
            <a:ext cx="5186599" cy="32983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02D15"/>
              </a:buClr>
              <a:buSzPts val="6600"/>
              <a:buFont typeface="Calibri"/>
              <a:buNone/>
            </a:pPr>
            <a:r>
              <a:rPr lang="en-US" sz="6600"/>
              <a:t>What’s one way you’d use VABB?</a:t>
            </a:r>
            <a:endParaRPr/>
          </a:p>
        </p:txBody>
      </p:sp>
      <p:pic>
        <p:nvPicPr>
          <p:cNvPr id="1282" name="Google Shape;1282;p7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5734223" y="404273"/>
            <a:ext cx="6227379" cy="6049454"/>
          </a:xfrm>
          <a:prstGeom prst="rect">
            <a:avLst/>
          </a:prstGeom>
          <a:noFill/>
          <a:ln>
            <a:noFill/>
          </a:ln>
        </p:spPr>
      </p:pic>
      <p:sp>
        <p:nvSpPr>
          <p:cNvPr id="1283" name="Google Shape;1283;p79"/>
          <p:cNvSpPr txBox="1"/>
          <p:nvPr/>
        </p:nvSpPr>
        <p:spPr>
          <a:xfrm flipH="1">
            <a:off x="6116057" y="1779870"/>
            <a:ext cx="274319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alibri"/>
                <a:ea typeface="Calibri"/>
                <a:cs typeface="Calibri"/>
                <a:sym typeface="Calibri"/>
              </a:rPr>
              <a:t>VALIDATE</a:t>
            </a:r>
            <a:endParaRPr sz="3600" b="1">
              <a:solidFill>
                <a:schemeClr val="lt1"/>
              </a:solidFill>
              <a:latin typeface="Calibri"/>
              <a:ea typeface="Calibri"/>
              <a:cs typeface="Calibri"/>
              <a:sym typeface="Calibri"/>
            </a:endParaRPr>
          </a:p>
        </p:txBody>
      </p:sp>
      <p:sp>
        <p:nvSpPr>
          <p:cNvPr id="1284" name="Google Shape;1284;p79"/>
          <p:cNvSpPr txBox="1"/>
          <p:nvPr/>
        </p:nvSpPr>
        <p:spPr>
          <a:xfrm flipH="1">
            <a:off x="9477217" y="846355"/>
            <a:ext cx="2322787"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b="1">
                <a:solidFill>
                  <a:schemeClr val="lt1"/>
                </a:solidFill>
                <a:latin typeface="Calibri"/>
                <a:ea typeface="Calibri"/>
                <a:cs typeface="Calibri"/>
                <a:sym typeface="Calibri"/>
              </a:rPr>
              <a:t>AFFIRM</a:t>
            </a:r>
            <a:endParaRPr sz="3600" b="1">
              <a:solidFill>
                <a:schemeClr val="lt1"/>
              </a:solidFill>
              <a:latin typeface="Calibri"/>
              <a:ea typeface="Calibri"/>
              <a:cs typeface="Calibri"/>
              <a:sym typeface="Calibri"/>
            </a:endParaRPr>
          </a:p>
        </p:txBody>
      </p:sp>
      <p:sp>
        <p:nvSpPr>
          <p:cNvPr id="1285" name="Google Shape;1285;p79"/>
          <p:cNvSpPr txBox="1"/>
          <p:nvPr/>
        </p:nvSpPr>
        <p:spPr>
          <a:xfrm flipH="1">
            <a:off x="6116058" y="4074930"/>
            <a:ext cx="198803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alibri"/>
                <a:ea typeface="Calibri"/>
                <a:cs typeface="Calibri"/>
                <a:sym typeface="Calibri"/>
              </a:rPr>
              <a:t>BUILD</a:t>
            </a:r>
            <a:endParaRPr sz="3600" b="1">
              <a:solidFill>
                <a:schemeClr val="lt1"/>
              </a:solidFill>
              <a:latin typeface="Calibri"/>
              <a:ea typeface="Calibri"/>
              <a:cs typeface="Calibri"/>
              <a:sym typeface="Calibri"/>
            </a:endParaRPr>
          </a:p>
        </p:txBody>
      </p:sp>
      <p:sp>
        <p:nvSpPr>
          <p:cNvPr id="1286" name="Google Shape;1286;p79"/>
          <p:cNvSpPr txBox="1"/>
          <p:nvPr/>
        </p:nvSpPr>
        <p:spPr>
          <a:xfrm flipH="1">
            <a:off x="9056804" y="2906102"/>
            <a:ext cx="274320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b="1">
                <a:solidFill>
                  <a:schemeClr val="lt1"/>
                </a:solidFill>
                <a:latin typeface="Calibri"/>
                <a:ea typeface="Calibri"/>
                <a:cs typeface="Calibri"/>
                <a:sym typeface="Calibri"/>
              </a:rPr>
              <a:t>BRIDGE</a:t>
            </a:r>
            <a:endParaRPr sz="3600" b="1">
              <a:solidFill>
                <a:schemeClr val="lt1"/>
              </a:solidFill>
              <a:latin typeface="Calibri"/>
              <a:ea typeface="Calibri"/>
              <a:cs typeface="Calibri"/>
              <a:sym typeface="Calibri"/>
            </a:endParaRPr>
          </a:p>
        </p:txBody>
      </p:sp>
      <p:sp>
        <p:nvSpPr>
          <p:cNvPr id="1287" name="Google Shape;1287;p79"/>
          <p:cNvSpPr txBox="1"/>
          <p:nvPr/>
        </p:nvSpPr>
        <p:spPr>
          <a:xfrm>
            <a:off x="296853" y="6078276"/>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a:extLst>
              <a:ext uri="{C183D7F6-B498-43B3-948B-1728B52AA6E4}">
                <adec:decorative xmlns:adec="http://schemas.microsoft.com/office/drawing/2017/decorative" val="1"/>
              </a:ext>
            </a:extLst>
          </p:cNvPr>
          <p:cNvSpPr/>
          <p:nvPr/>
        </p:nvSpPr>
        <p:spPr>
          <a:xfrm>
            <a:off x="7457646" y="1450017"/>
            <a:ext cx="1122136" cy="794574"/>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8">
            <a:extLst>
              <a:ext uri="{C183D7F6-B498-43B3-948B-1728B52AA6E4}">
                <adec:decorative xmlns:adec="http://schemas.microsoft.com/office/drawing/2017/decorative" val="1"/>
              </a:ext>
            </a:extLst>
          </p:cNvPr>
          <p:cNvSpPr/>
          <p:nvPr/>
        </p:nvSpPr>
        <p:spPr>
          <a:xfrm rot="5400000">
            <a:off x="9506827" y="2677474"/>
            <a:ext cx="1122136" cy="794574"/>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 name="Google Shape;177;p8">
            <a:extLst>
              <a:ext uri="{C183D7F6-B498-43B3-948B-1728B52AA6E4}">
                <adec:decorative xmlns:adec="http://schemas.microsoft.com/office/drawing/2017/decorative" val="1"/>
              </a:ext>
            </a:extLst>
          </p:cNvPr>
          <p:cNvSpPr/>
          <p:nvPr/>
        </p:nvSpPr>
        <p:spPr>
          <a:xfrm rot="-5400000">
            <a:off x="6026665" y="3275684"/>
            <a:ext cx="1122136" cy="794574"/>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8" name="Google Shape;178;p8">
            <a:extLst>
              <a:ext uri="{C183D7F6-B498-43B3-948B-1728B52AA6E4}">
                <adec:decorative xmlns:adec="http://schemas.microsoft.com/office/drawing/2017/decorative" val="1"/>
              </a:ext>
            </a:extLst>
          </p:cNvPr>
          <p:cNvSpPr/>
          <p:nvPr/>
        </p:nvSpPr>
        <p:spPr>
          <a:xfrm rot="10800000">
            <a:off x="8091059" y="4627546"/>
            <a:ext cx="1122136" cy="794574"/>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8"/>
          <p:cNvSpPr txBox="1">
            <a:spLocks noGrp="1"/>
          </p:cNvSpPr>
          <p:nvPr>
            <p:ph type="title" idx="4294967295"/>
          </p:nvPr>
        </p:nvSpPr>
        <p:spPr>
          <a:xfrm>
            <a:off x="0" y="1667137"/>
            <a:ext cx="5119688" cy="33829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02D15"/>
              </a:buClr>
              <a:buSzPts val="4300"/>
              <a:buFont typeface="Calibri"/>
              <a:buNone/>
            </a:pPr>
            <a:r>
              <a:rPr lang="en-US" sz="4300"/>
              <a:t>Why learn about intercultural competency?</a:t>
            </a:r>
            <a:endParaRPr sz="4300"/>
          </a:p>
        </p:txBody>
      </p:sp>
      <p:sp>
        <p:nvSpPr>
          <p:cNvPr id="180" name="Google Shape;180;p8"/>
          <p:cNvSpPr/>
          <p:nvPr/>
        </p:nvSpPr>
        <p:spPr>
          <a:xfrm>
            <a:off x="5099620" y="365032"/>
            <a:ext cx="2976226" cy="2746870"/>
          </a:xfrm>
          <a:prstGeom prst="ellipse">
            <a:avLst/>
          </a:prstGeom>
          <a:solidFill>
            <a:srgbClr val="2730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Better communication with employees, suppliers, partners and customers.</a:t>
            </a:r>
            <a:endParaRPr sz="2000" b="1" i="0" u="none" strike="noStrike" cap="none">
              <a:solidFill>
                <a:schemeClr val="lt1"/>
              </a:solidFill>
              <a:latin typeface="Calibri"/>
              <a:ea typeface="Calibri"/>
              <a:cs typeface="Calibri"/>
              <a:sym typeface="Calibri"/>
            </a:endParaRPr>
          </a:p>
        </p:txBody>
      </p:sp>
      <p:sp>
        <p:nvSpPr>
          <p:cNvPr id="181" name="Google Shape;181;p8"/>
          <p:cNvSpPr/>
          <p:nvPr/>
        </p:nvSpPr>
        <p:spPr>
          <a:xfrm>
            <a:off x="8579782" y="365032"/>
            <a:ext cx="2976226" cy="2746870"/>
          </a:xfrm>
          <a:prstGeom prst="ellipse">
            <a:avLst/>
          </a:prstGeom>
          <a:solidFill>
            <a:srgbClr val="2730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u="none" strike="noStrike" cap="none">
                <a:solidFill>
                  <a:schemeClr val="lt1"/>
                </a:solidFill>
                <a:latin typeface="Calibri"/>
                <a:ea typeface="Calibri"/>
                <a:cs typeface="Calibri"/>
                <a:sym typeface="Calibri"/>
              </a:rPr>
              <a:t>More effective and empathetic management</a:t>
            </a:r>
            <a:endParaRPr sz="2200" b="1" i="0" u="none" strike="noStrike" cap="none">
              <a:solidFill>
                <a:schemeClr val="lt1"/>
              </a:solidFill>
              <a:latin typeface="Calibri"/>
              <a:ea typeface="Calibri"/>
              <a:cs typeface="Calibri"/>
              <a:sym typeface="Calibri"/>
            </a:endParaRPr>
          </a:p>
        </p:txBody>
      </p:sp>
      <p:sp>
        <p:nvSpPr>
          <p:cNvPr id="182" name="Google Shape;182;p8"/>
          <p:cNvSpPr/>
          <p:nvPr/>
        </p:nvSpPr>
        <p:spPr>
          <a:xfrm>
            <a:off x="8579782" y="3637705"/>
            <a:ext cx="2976226" cy="2746870"/>
          </a:xfrm>
          <a:prstGeom prst="ellipse">
            <a:avLst/>
          </a:prstGeom>
          <a:solidFill>
            <a:srgbClr val="2730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A more inclusive and innovative workplace</a:t>
            </a:r>
            <a:endParaRPr/>
          </a:p>
        </p:txBody>
      </p:sp>
      <p:sp>
        <p:nvSpPr>
          <p:cNvPr id="183" name="Google Shape;183;p8"/>
          <p:cNvSpPr/>
          <p:nvPr/>
        </p:nvSpPr>
        <p:spPr>
          <a:xfrm>
            <a:off x="5099620" y="3637705"/>
            <a:ext cx="2976226" cy="2746870"/>
          </a:xfrm>
          <a:prstGeom prst="ellipse">
            <a:avLst/>
          </a:prstGeom>
          <a:solidFill>
            <a:srgbClr val="2730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More effective hiring practices</a:t>
            </a:r>
            <a:endParaRPr/>
          </a:p>
        </p:txBody>
      </p:sp>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pic>
        <p:nvPicPr>
          <p:cNvPr id="1293" name="Google Shape;1293;p80">
            <a:extLst>
              <a:ext uri="{C183D7F6-B498-43B3-948B-1728B52AA6E4}">
                <adec:decorative xmlns:adec="http://schemas.microsoft.com/office/drawing/2017/decorative" val="1"/>
              </a:ext>
            </a:extLst>
          </p:cNvPr>
          <p:cNvPicPr preferRelativeResize="0"/>
          <p:nvPr/>
        </p:nvPicPr>
        <p:blipFill rotWithShape="1">
          <a:blip r:embed="rId4">
            <a:alphaModFix amt="52000"/>
          </a:blip>
          <a:srcRect/>
          <a:stretch/>
        </p:blipFill>
        <p:spPr>
          <a:xfrm>
            <a:off x="923632" y="4234175"/>
            <a:ext cx="10123103" cy="2947841"/>
          </a:xfrm>
          <a:prstGeom prst="rect">
            <a:avLst/>
          </a:prstGeom>
          <a:noFill/>
          <a:ln>
            <a:noFill/>
          </a:ln>
        </p:spPr>
      </p:pic>
      <p:sp>
        <p:nvSpPr>
          <p:cNvPr id="1299" name="Google Shape;1299;p80"/>
          <p:cNvSpPr txBox="1">
            <a:spLocks noGrp="1"/>
          </p:cNvSpPr>
          <p:nvPr>
            <p:ph type="title" idx="4294967295"/>
          </p:nvPr>
        </p:nvSpPr>
        <p:spPr>
          <a:xfrm>
            <a:off x="1524001" y="1577754"/>
            <a:ext cx="9143998" cy="932533"/>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B02D15"/>
              </a:buClr>
              <a:buSzPts val="5400"/>
              <a:buFont typeface="Calibri"/>
              <a:buNone/>
            </a:pPr>
            <a:r>
              <a:rPr lang="en-US" sz="5400" b="1" i="0" u="none" strike="noStrike" cap="none">
                <a:solidFill>
                  <a:srgbClr val="B02D15"/>
                </a:solidFill>
                <a:latin typeface="Calibri"/>
                <a:ea typeface="Calibri"/>
                <a:cs typeface="Calibri"/>
                <a:sym typeface="Calibri"/>
              </a:rPr>
              <a:t>Strategies to bridge differences</a:t>
            </a:r>
            <a:endParaRPr/>
          </a:p>
        </p:txBody>
      </p:sp>
      <p:sp>
        <p:nvSpPr>
          <p:cNvPr id="1294" name="Google Shape;1294;p80"/>
          <p:cNvSpPr txBox="1"/>
          <p:nvPr/>
        </p:nvSpPr>
        <p:spPr>
          <a:xfrm>
            <a:off x="96986" y="4567728"/>
            <a:ext cx="2408450" cy="1477297"/>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800"/>
              <a:buFont typeface="Calibri"/>
              <a:buNone/>
            </a:pPr>
            <a:r>
              <a:rPr lang="en-US" sz="2800" b="1">
                <a:solidFill>
                  <a:schemeClr val="dk1"/>
                </a:solidFill>
                <a:latin typeface="Calibri"/>
                <a:ea typeface="Calibri"/>
                <a:cs typeface="Calibri"/>
                <a:sym typeface="Calibri"/>
              </a:rPr>
              <a:t>Know yourself: Be culturally aware</a:t>
            </a:r>
            <a:endParaRPr sz="2800" b="1">
              <a:solidFill>
                <a:schemeClr val="dk1"/>
              </a:solidFill>
              <a:latin typeface="Calibri"/>
              <a:ea typeface="Calibri"/>
              <a:cs typeface="Calibri"/>
              <a:sym typeface="Calibri"/>
            </a:endParaRPr>
          </a:p>
        </p:txBody>
      </p:sp>
      <p:sp>
        <p:nvSpPr>
          <p:cNvPr id="1295" name="Google Shape;1295;p80"/>
          <p:cNvSpPr txBox="1"/>
          <p:nvPr/>
        </p:nvSpPr>
        <p:spPr>
          <a:xfrm>
            <a:off x="2371031" y="3521318"/>
            <a:ext cx="2685495" cy="104641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800"/>
              <a:buFont typeface="Calibri"/>
              <a:buNone/>
            </a:pPr>
            <a:r>
              <a:rPr lang="en-US" sz="2800" b="1">
                <a:solidFill>
                  <a:schemeClr val="dk1"/>
                </a:solidFill>
                <a:latin typeface="Calibri"/>
                <a:ea typeface="Calibri"/>
                <a:cs typeface="Calibri"/>
                <a:sym typeface="Calibri"/>
              </a:rPr>
              <a:t>Ask for clarification</a:t>
            </a:r>
            <a:endParaRPr sz="2800" b="1">
              <a:solidFill>
                <a:schemeClr val="dk1"/>
              </a:solidFill>
              <a:latin typeface="Calibri"/>
              <a:ea typeface="Calibri"/>
              <a:cs typeface="Calibri"/>
              <a:sym typeface="Calibri"/>
            </a:endParaRPr>
          </a:p>
        </p:txBody>
      </p:sp>
      <p:sp>
        <p:nvSpPr>
          <p:cNvPr id="1296" name="Google Shape;1296;p80"/>
          <p:cNvSpPr txBox="1"/>
          <p:nvPr/>
        </p:nvSpPr>
        <p:spPr>
          <a:xfrm>
            <a:off x="4966257" y="4475410"/>
            <a:ext cx="1636800" cy="104641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800"/>
              <a:buFont typeface="Calibri"/>
              <a:buNone/>
            </a:pPr>
            <a:r>
              <a:rPr lang="en-US" sz="2800" b="1">
                <a:solidFill>
                  <a:schemeClr val="dk1"/>
                </a:solidFill>
                <a:latin typeface="Calibri"/>
                <a:ea typeface="Calibri"/>
                <a:cs typeface="Calibri"/>
                <a:sym typeface="Calibri"/>
              </a:rPr>
              <a:t>Be explicit</a:t>
            </a:r>
            <a:endParaRPr sz="2800" b="1">
              <a:solidFill>
                <a:schemeClr val="dk1"/>
              </a:solidFill>
              <a:latin typeface="Calibri"/>
              <a:ea typeface="Calibri"/>
              <a:cs typeface="Calibri"/>
              <a:sym typeface="Calibri"/>
            </a:endParaRPr>
          </a:p>
        </p:txBody>
      </p:sp>
      <p:sp>
        <p:nvSpPr>
          <p:cNvPr id="1297" name="Google Shape;1297;p80"/>
          <p:cNvSpPr txBox="1"/>
          <p:nvPr/>
        </p:nvSpPr>
        <p:spPr>
          <a:xfrm>
            <a:off x="7052897" y="3429000"/>
            <a:ext cx="2685495" cy="1046410"/>
          </a:xfrm>
          <a:prstGeom prst="rect">
            <a:avLst/>
          </a:prstGeom>
          <a:noFill/>
          <a:ln>
            <a:noFill/>
          </a:ln>
        </p:spPr>
        <p:txBody>
          <a:bodyPr spcFirstLastPara="1" wrap="square" lIns="91425" tIns="91425" rIns="91425" bIns="91425" anchor="t" anchorCtr="0">
            <a:spAutoFit/>
          </a:bodyPr>
          <a:lstStyle/>
          <a:p>
            <a:pPr marL="0" marR="16568" lvl="0" indent="0" algn="ctr" rtl="0">
              <a:spcBef>
                <a:spcPts val="0"/>
              </a:spcBef>
              <a:spcAft>
                <a:spcPts val="0"/>
              </a:spcAft>
              <a:buClr>
                <a:schemeClr val="dk1"/>
              </a:buClr>
              <a:buSzPts val="2800"/>
              <a:buFont typeface="Calibri"/>
              <a:buNone/>
            </a:pPr>
            <a:r>
              <a:rPr lang="en-US" sz="2800" b="1">
                <a:solidFill>
                  <a:schemeClr val="dk1"/>
                </a:solidFill>
                <a:latin typeface="Calibri"/>
                <a:ea typeface="Calibri"/>
                <a:cs typeface="Calibri"/>
                <a:sym typeface="Calibri"/>
              </a:rPr>
              <a:t>Consultation &amp; collaboration</a:t>
            </a:r>
            <a:endParaRPr sz="2800" b="1">
              <a:solidFill>
                <a:schemeClr val="dk1"/>
              </a:solidFill>
              <a:latin typeface="Calibri"/>
              <a:ea typeface="Calibri"/>
              <a:cs typeface="Calibri"/>
              <a:sym typeface="Calibri"/>
            </a:endParaRPr>
          </a:p>
        </p:txBody>
      </p:sp>
      <p:sp>
        <p:nvSpPr>
          <p:cNvPr id="1298" name="Google Shape;1298;p80"/>
          <p:cNvSpPr txBox="1"/>
          <p:nvPr/>
        </p:nvSpPr>
        <p:spPr>
          <a:xfrm>
            <a:off x="9063878" y="4475410"/>
            <a:ext cx="3128122" cy="104641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800"/>
              <a:buFont typeface="Calibri"/>
              <a:buNone/>
            </a:pPr>
            <a:r>
              <a:rPr lang="en-US" sz="2800" b="1">
                <a:solidFill>
                  <a:schemeClr val="dk1"/>
                </a:solidFill>
                <a:latin typeface="Calibri"/>
                <a:ea typeface="Calibri"/>
                <a:cs typeface="Calibri"/>
                <a:sym typeface="Calibri"/>
              </a:rPr>
              <a:t>Mentorship: Relationships first</a:t>
            </a:r>
            <a:endParaRPr sz="2800" b="1">
              <a:solidFill>
                <a:schemeClr val="dk1"/>
              </a:solidFill>
              <a:latin typeface="Calibri"/>
              <a:ea typeface="Calibri"/>
              <a:cs typeface="Calibri"/>
              <a:sym typeface="Calibri"/>
            </a:endParaRPr>
          </a:p>
        </p:txBody>
      </p:sp>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81"/>
          <p:cNvSpPr txBox="1">
            <a:spLocks noGrp="1"/>
          </p:cNvSpPr>
          <p:nvPr>
            <p:ph type="title" idx="4294967295"/>
          </p:nvPr>
        </p:nvSpPr>
        <p:spPr>
          <a:xfrm>
            <a:off x="1524001" y="1964616"/>
            <a:ext cx="9143998" cy="2428327"/>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B02D15"/>
              </a:buClr>
              <a:buSzPts val="5400"/>
              <a:buFont typeface="Calibri"/>
              <a:buNone/>
            </a:pPr>
            <a:r>
              <a:rPr lang="en-US" sz="5400" dirty="0">
                <a:latin typeface="Calibri"/>
                <a:ea typeface="Calibri"/>
                <a:cs typeface="Calibri"/>
                <a:sym typeface="Calibri"/>
              </a:rPr>
              <a:t>What are your s</a:t>
            </a:r>
            <a:r>
              <a:rPr lang="en-US" sz="5400" b="1" i="0" u="none" strike="noStrike" cap="none" dirty="0">
                <a:solidFill>
                  <a:srgbClr val="B02D15"/>
                </a:solidFill>
                <a:latin typeface="Calibri"/>
                <a:ea typeface="Calibri"/>
                <a:cs typeface="Calibri"/>
                <a:sym typeface="Calibri"/>
              </a:rPr>
              <a:t>trategies to create a more inclusive workplace?</a:t>
            </a:r>
            <a:endParaRPr dirty="0"/>
          </a:p>
        </p:txBody>
      </p:sp>
      <p:sp>
        <p:nvSpPr>
          <p:cNvPr id="1306" name="Google Shape;1306;p81"/>
          <p:cNvSpPr txBox="1"/>
          <p:nvPr/>
        </p:nvSpPr>
        <p:spPr>
          <a:xfrm>
            <a:off x="3489960" y="5982023"/>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dirty="0">
                <a:solidFill>
                  <a:srgbClr val="B02D15"/>
                </a:solidFill>
                <a:latin typeface="Calibri"/>
                <a:ea typeface="Calibri"/>
                <a:cs typeface="Calibri"/>
                <a:sym typeface="Calibri"/>
              </a:rPr>
              <a:t>Tell us in the chat.</a:t>
            </a:r>
            <a:endParaRPr sz="2800" b="0" i="0" u="none" strike="noStrike" cap="none" dirty="0">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82"/>
          <p:cNvSpPr txBox="1">
            <a:spLocks noGrp="1"/>
          </p:cNvSpPr>
          <p:nvPr>
            <p:ph type="title" idx="4294967295"/>
          </p:nvPr>
        </p:nvSpPr>
        <p:spPr>
          <a:xfrm>
            <a:off x="345464" y="790158"/>
            <a:ext cx="6578221"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02D15"/>
              </a:buClr>
              <a:buSzPts val="4400"/>
              <a:buFont typeface="Calibri"/>
              <a:buNone/>
            </a:pPr>
            <a:r>
              <a:rPr lang="en-US" dirty="0"/>
              <a:t>What have you done?</a:t>
            </a:r>
            <a:endParaRPr dirty="0"/>
          </a:p>
        </p:txBody>
      </p:sp>
      <p:sp>
        <p:nvSpPr>
          <p:cNvPr id="1313" name="Google Shape;1313;p82"/>
          <p:cNvSpPr txBox="1">
            <a:spLocks noGrp="1"/>
          </p:cNvSpPr>
          <p:nvPr>
            <p:ph type="body" idx="4294967295"/>
          </p:nvPr>
        </p:nvSpPr>
        <p:spPr>
          <a:xfrm>
            <a:off x="1054439" y="2115721"/>
            <a:ext cx="6680280" cy="4351337"/>
          </a:xfrm>
          <a:prstGeom prst="rect">
            <a:avLst/>
          </a:prstGeom>
          <a:noFill/>
          <a:ln>
            <a:noFill/>
          </a:ln>
        </p:spPr>
        <p:txBody>
          <a:bodyPr spcFirstLastPara="1" wrap="square" lIns="91425" tIns="45700" rIns="91425" bIns="45700" anchor="t" anchorCtr="0">
            <a:normAutofit/>
          </a:bodyPr>
          <a:lstStyle/>
          <a:p>
            <a:pPr indent="-457200">
              <a:spcBef>
                <a:spcPts val="0"/>
              </a:spcBef>
              <a:buClr>
                <a:srgbClr val="262626"/>
              </a:buClr>
            </a:pPr>
            <a:r>
              <a:rPr lang="en-US" b="1" dirty="0">
                <a:solidFill>
                  <a:srgbClr val="262626"/>
                </a:solidFill>
              </a:rPr>
              <a:t>Explained</a:t>
            </a:r>
            <a:r>
              <a:rPr lang="en-US" dirty="0">
                <a:solidFill>
                  <a:srgbClr val="262626"/>
                </a:solidFill>
              </a:rPr>
              <a:t> culture and the effects of </a:t>
            </a:r>
            <a:r>
              <a:rPr lang="en-US" b="1" dirty="0">
                <a:solidFill>
                  <a:srgbClr val="262626"/>
                </a:solidFill>
              </a:rPr>
              <a:t>values</a:t>
            </a:r>
            <a:r>
              <a:rPr lang="en-US" dirty="0">
                <a:solidFill>
                  <a:srgbClr val="262626"/>
                </a:solidFill>
              </a:rPr>
              <a:t> and </a:t>
            </a:r>
            <a:r>
              <a:rPr lang="en-US" b="1" dirty="0">
                <a:solidFill>
                  <a:srgbClr val="262626"/>
                </a:solidFill>
              </a:rPr>
              <a:t>beliefs</a:t>
            </a:r>
            <a:r>
              <a:rPr lang="en-US" dirty="0">
                <a:solidFill>
                  <a:srgbClr val="262626"/>
                </a:solidFill>
              </a:rPr>
              <a:t> on </a:t>
            </a:r>
            <a:r>
              <a:rPr lang="en-US" b="1" dirty="0">
                <a:solidFill>
                  <a:srgbClr val="262626"/>
                </a:solidFill>
              </a:rPr>
              <a:t>your</a:t>
            </a:r>
            <a:r>
              <a:rPr lang="en-US" dirty="0">
                <a:solidFill>
                  <a:srgbClr val="262626"/>
                </a:solidFill>
              </a:rPr>
              <a:t> </a:t>
            </a:r>
            <a:r>
              <a:rPr lang="en-US" dirty="0" err="1">
                <a:solidFill>
                  <a:srgbClr val="262626"/>
                </a:solidFill>
              </a:rPr>
              <a:t>behaviour</a:t>
            </a:r>
            <a:r>
              <a:rPr lang="en-US" dirty="0">
                <a:solidFill>
                  <a:srgbClr val="262626"/>
                </a:solidFill>
              </a:rPr>
              <a:t> and decision-making in </a:t>
            </a:r>
            <a:r>
              <a:rPr lang="en-US" b="1" dirty="0">
                <a:solidFill>
                  <a:srgbClr val="262626"/>
                </a:solidFill>
              </a:rPr>
              <a:t>your</a:t>
            </a:r>
            <a:r>
              <a:rPr lang="en-US" dirty="0">
                <a:solidFill>
                  <a:srgbClr val="262626"/>
                </a:solidFill>
              </a:rPr>
              <a:t> workplace.</a:t>
            </a:r>
            <a:endParaRPr dirty="0"/>
          </a:p>
          <a:p>
            <a:pPr indent="-457200">
              <a:buClr>
                <a:srgbClr val="262626"/>
              </a:buClr>
            </a:pPr>
            <a:r>
              <a:rPr lang="en-US" b="1" dirty="0">
                <a:solidFill>
                  <a:srgbClr val="262626"/>
                </a:solidFill>
              </a:rPr>
              <a:t>Applied</a:t>
            </a:r>
            <a:r>
              <a:rPr lang="en-US" dirty="0">
                <a:solidFill>
                  <a:srgbClr val="262626"/>
                </a:solidFill>
              </a:rPr>
              <a:t> your understanding of culture to the experience of the newcomer in your workplace.</a:t>
            </a:r>
            <a:endParaRPr dirty="0"/>
          </a:p>
          <a:p>
            <a:pPr indent="-457200">
              <a:buClr>
                <a:srgbClr val="262626"/>
              </a:buClr>
            </a:pPr>
            <a:r>
              <a:rPr lang="en-US" b="1" dirty="0">
                <a:solidFill>
                  <a:srgbClr val="262626"/>
                </a:solidFill>
              </a:rPr>
              <a:t>Explored</a:t>
            </a:r>
            <a:r>
              <a:rPr lang="en-US" dirty="0">
                <a:solidFill>
                  <a:srgbClr val="262626"/>
                </a:solidFill>
              </a:rPr>
              <a:t> strategies to reduce barriers and improve the sense of belonging for newcomer employees </a:t>
            </a:r>
            <a:r>
              <a:rPr lang="en-US" b="1" dirty="0">
                <a:solidFill>
                  <a:srgbClr val="262626"/>
                </a:solidFill>
              </a:rPr>
              <a:t>in your workplace.</a:t>
            </a:r>
            <a:endParaRPr dirty="0"/>
          </a:p>
        </p:txBody>
      </p:sp>
      <p:pic>
        <p:nvPicPr>
          <p:cNvPr id="1314" name="Google Shape;1314;p8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797422" y="2879263"/>
            <a:ext cx="4521958" cy="4164143"/>
          </a:xfrm>
          <a:prstGeom prst="rect">
            <a:avLst/>
          </a:prstGeom>
          <a:noFill/>
          <a:ln>
            <a:noFill/>
          </a:ln>
        </p:spPr>
      </p:pic>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83"/>
          <p:cNvSpPr txBox="1">
            <a:spLocks noGrp="1"/>
          </p:cNvSpPr>
          <p:nvPr>
            <p:ph type="title" idx="4294967295"/>
          </p:nvPr>
        </p:nvSpPr>
        <p:spPr>
          <a:xfrm>
            <a:off x="-1180499" y="949442"/>
            <a:ext cx="9143998" cy="932533"/>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B02D15"/>
              </a:buClr>
              <a:buSzPts val="5400"/>
              <a:buFont typeface="Calibri"/>
              <a:buNone/>
            </a:pPr>
            <a:r>
              <a:rPr lang="en-US" sz="5400" b="1" i="0" u="none" strike="noStrike" cap="none" dirty="0">
                <a:solidFill>
                  <a:srgbClr val="B02D15"/>
                </a:solidFill>
                <a:latin typeface="Calibri"/>
                <a:ea typeface="Calibri"/>
                <a:cs typeface="Calibri"/>
                <a:sym typeface="Calibri"/>
              </a:rPr>
              <a:t>Setting goals</a:t>
            </a:r>
            <a:endParaRPr dirty="0"/>
          </a:p>
        </p:txBody>
      </p:sp>
      <p:sp>
        <p:nvSpPr>
          <p:cNvPr id="1321" name="Google Shape;1321;p83"/>
          <p:cNvSpPr txBox="1"/>
          <p:nvPr/>
        </p:nvSpPr>
        <p:spPr>
          <a:xfrm>
            <a:off x="1475873" y="2136338"/>
            <a:ext cx="6096000" cy="2585323"/>
          </a:xfrm>
          <a:prstGeom prst="rect">
            <a:avLst/>
          </a:prstGeom>
          <a:noFill/>
          <a:ln>
            <a:noFill/>
          </a:ln>
        </p:spPr>
        <p:txBody>
          <a:bodyPr spcFirstLastPara="1" wrap="square" lIns="91425" tIns="45700" rIns="91425" bIns="45700" anchor="t" anchorCtr="0">
            <a:spAutoFit/>
          </a:bodyPr>
          <a:lstStyle/>
          <a:p>
            <a:pPr marL="457200" marR="0" lvl="0" indent="-381000" algn="l" rtl="0">
              <a:lnSpc>
                <a:spcPct val="100000"/>
              </a:lnSpc>
              <a:spcBef>
                <a:spcPts val="0"/>
              </a:spcBef>
              <a:spcAft>
                <a:spcPts val="0"/>
              </a:spcAft>
              <a:buClr>
                <a:srgbClr val="292A38"/>
              </a:buClr>
              <a:buSzPts val="2400"/>
              <a:buFont typeface="Calibri"/>
              <a:buChar char="●"/>
            </a:pPr>
            <a:r>
              <a:rPr lang="en-US" sz="3600" dirty="0">
                <a:solidFill>
                  <a:srgbClr val="292A38"/>
                </a:solidFill>
                <a:latin typeface="Calibri"/>
                <a:ea typeface="Calibri"/>
                <a:cs typeface="Calibri"/>
                <a:sym typeface="Calibri"/>
              </a:rPr>
              <a:t>With a partner, pick 1-2 goals to help integrate your newcomer employees</a:t>
            </a:r>
            <a:br>
              <a:rPr lang="en-US" sz="3600" dirty="0">
                <a:solidFill>
                  <a:srgbClr val="292A38"/>
                </a:solidFill>
                <a:latin typeface="Calibri"/>
                <a:ea typeface="Calibri"/>
                <a:cs typeface="Calibri"/>
                <a:sym typeface="Calibri"/>
              </a:rPr>
            </a:br>
            <a:endParaRPr sz="1800" dirty="0">
              <a:solidFill>
                <a:srgbClr val="292A38"/>
              </a:solidFill>
              <a:latin typeface="Calibri"/>
              <a:ea typeface="Calibri"/>
              <a:cs typeface="Calibri"/>
              <a:sym typeface="Calibri"/>
            </a:endParaRPr>
          </a:p>
          <a:p>
            <a:pPr marL="457200" marR="0" lvl="0" indent="-381000" algn="l" rtl="0">
              <a:lnSpc>
                <a:spcPct val="100000"/>
              </a:lnSpc>
              <a:spcBef>
                <a:spcPts val="0"/>
              </a:spcBef>
              <a:spcAft>
                <a:spcPts val="0"/>
              </a:spcAft>
              <a:buClr>
                <a:srgbClr val="292A38"/>
              </a:buClr>
              <a:buSzPts val="2400"/>
              <a:buFont typeface="Calibri"/>
              <a:buChar char="●"/>
            </a:pPr>
            <a:r>
              <a:rPr lang="en-US" sz="3600" dirty="0">
                <a:solidFill>
                  <a:srgbClr val="292A38"/>
                </a:solidFill>
                <a:latin typeface="Calibri"/>
                <a:ea typeface="Calibri"/>
                <a:cs typeface="Calibri"/>
                <a:sym typeface="Calibri"/>
              </a:rPr>
              <a:t>Write them down</a:t>
            </a:r>
            <a:endParaRPr sz="3600" dirty="0">
              <a:solidFill>
                <a:schemeClr val="dk1"/>
              </a:solidFill>
              <a:latin typeface="Calibri"/>
              <a:ea typeface="Calibri"/>
              <a:cs typeface="Calibri"/>
              <a:sym typeface="Calibri"/>
            </a:endParaRPr>
          </a:p>
        </p:txBody>
      </p:sp>
      <p:pic>
        <p:nvPicPr>
          <p:cNvPr id="1322" name="Google Shape;1322;p8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797422" y="2879263"/>
            <a:ext cx="4521958" cy="4164143"/>
          </a:xfrm>
          <a:prstGeom prst="rect">
            <a:avLst/>
          </a:prstGeom>
          <a:noFill/>
          <a:ln>
            <a:noFill/>
          </a:ln>
        </p:spPr>
      </p:pic>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84"/>
          <p:cNvSpPr txBox="1">
            <a:spLocks noGrp="1"/>
          </p:cNvSpPr>
          <p:nvPr>
            <p:ph type="title" idx="4294967295"/>
          </p:nvPr>
        </p:nvSpPr>
        <p:spPr>
          <a:xfrm>
            <a:off x="1524001" y="1802722"/>
            <a:ext cx="9143998" cy="1098732"/>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B02D15"/>
              </a:buClr>
              <a:buSzPts val="6600"/>
              <a:buFont typeface="Calibri"/>
              <a:buNone/>
            </a:pPr>
            <a:r>
              <a:rPr lang="en-US" sz="6600" b="1" i="0" u="none" strike="noStrike" cap="none">
                <a:solidFill>
                  <a:srgbClr val="B02D15"/>
                </a:solidFill>
                <a:latin typeface="Calibri"/>
                <a:ea typeface="Calibri"/>
                <a:cs typeface="Calibri"/>
                <a:sym typeface="Calibri"/>
              </a:rPr>
              <a:t>Setting goals</a:t>
            </a:r>
            <a:endParaRPr/>
          </a:p>
        </p:txBody>
      </p:sp>
      <p:sp>
        <p:nvSpPr>
          <p:cNvPr id="1328" name="Google Shape;1328;p84"/>
          <p:cNvSpPr txBox="1"/>
          <p:nvPr/>
        </p:nvSpPr>
        <p:spPr>
          <a:xfrm>
            <a:off x="2446421" y="2901454"/>
            <a:ext cx="7299158" cy="769441"/>
          </a:xfrm>
          <a:prstGeom prst="rect">
            <a:avLst/>
          </a:prstGeom>
          <a:noFill/>
          <a:ln>
            <a:noFill/>
          </a:ln>
        </p:spPr>
        <p:txBody>
          <a:bodyPr spcFirstLastPara="1" wrap="square" lIns="91425" tIns="45700" rIns="91425" bIns="45700" anchor="t" anchorCtr="0">
            <a:spAutoFit/>
          </a:bodyPr>
          <a:lstStyle/>
          <a:p>
            <a:pPr marL="76200" marR="0" lvl="0" indent="0" algn="ctr" rtl="0">
              <a:lnSpc>
                <a:spcPct val="100000"/>
              </a:lnSpc>
              <a:spcBef>
                <a:spcPts val="0"/>
              </a:spcBef>
              <a:spcAft>
                <a:spcPts val="0"/>
              </a:spcAft>
              <a:buNone/>
            </a:pPr>
            <a:r>
              <a:rPr lang="en-US" sz="4400">
                <a:solidFill>
                  <a:srgbClr val="B02D15"/>
                </a:solidFill>
                <a:latin typeface="Calibri"/>
                <a:ea typeface="Calibri"/>
                <a:cs typeface="Calibri"/>
                <a:sym typeface="Calibri"/>
              </a:rPr>
              <a:t>Would you like to share yours?</a:t>
            </a:r>
            <a:endParaRPr sz="4400">
              <a:solidFill>
                <a:srgbClr val="B02D15"/>
              </a:solidFill>
              <a:latin typeface="Calibri"/>
              <a:ea typeface="Calibri"/>
              <a:cs typeface="Calibri"/>
              <a:sym typeface="Calibri"/>
            </a:endParaRPr>
          </a:p>
        </p:txBody>
      </p:sp>
      <p:sp>
        <p:nvSpPr>
          <p:cNvPr id="1329" name="Google Shape;1329;p84"/>
          <p:cNvSpPr txBox="1"/>
          <p:nvPr/>
        </p:nvSpPr>
        <p:spPr>
          <a:xfrm>
            <a:off x="3489960" y="5982023"/>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85"/>
          <p:cNvSpPr txBox="1">
            <a:spLocks noGrp="1"/>
          </p:cNvSpPr>
          <p:nvPr>
            <p:ph type="title" idx="4294967295"/>
          </p:nvPr>
        </p:nvSpPr>
        <p:spPr>
          <a:xfrm>
            <a:off x="1524001" y="2422586"/>
            <a:ext cx="9143998" cy="2012828"/>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B02D15"/>
              </a:buClr>
              <a:buSzPts val="6600"/>
              <a:buFont typeface="Calibri"/>
              <a:buNone/>
            </a:pPr>
            <a:r>
              <a:rPr lang="en-US" sz="6600" b="1" i="0" u="none" strike="noStrike" cap="none">
                <a:solidFill>
                  <a:srgbClr val="B02D15"/>
                </a:solidFill>
                <a:latin typeface="Calibri"/>
                <a:ea typeface="Calibri"/>
                <a:cs typeface="Calibri"/>
                <a:sym typeface="Calibri"/>
              </a:rPr>
              <a:t>Write a </a:t>
            </a:r>
            <a:br>
              <a:rPr lang="en-US" sz="6600" b="1" i="0" u="none" strike="noStrike" cap="none">
                <a:solidFill>
                  <a:srgbClr val="B02D15"/>
                </a:solidFill>
                <a:latin typeface="Calibri"/>
                <a:ea typeface="Calibri"/>
                <a:cs typeface="Calibri"/>
                <a:sym typeface="Calibri"/>
              </a:rPr>
            </a:br>
            <a:r>
              <a:rPr lang="en-US" sz="6600" b="1" i="0" u="none" strike="noStrike" cap="none">
                <a:solidFill>
                  <a:srgbClr val="B02D15"/>
                </a:solidFill>
                <a:latin typeface="Calibri"/>
                <a:ea typeface="Calibri"/>
                <a:cs typeface="Calibri"/>
                <a:sym typeface="Calibri"/>
              </a:rPr>
              <a:t>commitment letter</a:t>
            </a:r>
            <a:endParaRPr/>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p86"/>
          <p:cNvSpPr txBox="1">
            <a:spLocks noGrp="1"/>
          </p:cNvSpPr>
          <p:nvPr>
            <p:ph type="title" idx="4294967295"/>
          </p:nvPr>
        </p:nvSpPr>
        <p:spPr>
          <a:xfrm>
            <a:off x="1524001" y="2155648"/>
            <a:ext cx="9143998" cy="2012828"/>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B02D15"/>
              </a:buClr>
              <a:buSzPts val="6600"/>
              <a:buFont typeface="Calibri"/>
              <a:buNone/>
            </a:pPr>
            <a:r>
              <a:rPr lang="en-US" sz="6600" b="1" i="0" u="none" strike="noStrike" cap="none">
                <a:solidFill>
                  <a:srgbClr val="B02D15"/>
                </a:solidFill>
                <a:latin typeface="Calibri"/>
                <a:ea typeface="Calibri"/>
                <a:cs typeface="Calibri"/>
                <a:sym typeface="Calibri"/>
              </a:rPr>
              <a:t>One thing I learned today that I can use</a:t>
            </a:r>
            <a:endParaRPr/>
          </a:p>
        </p:txBody>
      </p:sp>
      <p:sp>
        <p:nvSpPr>
          <p:cNvPr id="1341" name="Google Shape;1341;p86"/>
          <p:cNvSpPr txBox="1"/>
          <p:nvPr/>
        </p:nvSpPr>
        <p:spPr>
          <a:xfrm>
            <a:off x="3489960" y="5982023"/>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p87"/>
          <p:cNvSpPr txBox="1">
            <a:spLocks noGrp="1"/>
          </p:cNvSpPr>
          <p:nvPr>
            <p:ph type="title" idx="4294967295"/>
          </p:nvPr>
        </p:nvSpPr>
        <p:spPr>
          <a:xfrm>
            <a:off x="1130969" y="2155647"/>
            <a:ext cx="9930062" cy="2012828"/>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B02D15"/>
              </a:buClr>
              <a:buSzPts val="6600"/>
              <a:buFont typeface="Calibri"/>
              <a:buNone/>
            </a:pPr>
            <a:r>
              <a:rPr lang="en-US" sz="6600" b="1" i="0" u="none" strike="noStrike" cap="none">
                <a:solidFill>
                  <a:srgbClr val="B02D15"/>
                </a:solidFill>
                <a:latin typeface="Calibri"/>
                <a:ea typeface="Calibri"/>
                <a:cs typeface="Calibri"/>
                <a:sym typeface="Calibri"/>
              </a:rPr>
              <a:t>One piece of advice you’d give to new AIP employers?</a:t>
            </a:r>
            <a:endParaRPr/>
          </a:p>
        </p:txBody>
      </p:sp>
      <p:sp>
        <p:nvSpPr>
          <p:cNvPr id="1347" name="Google Shape;1347;p87"/>
          <p:cNvSpPr txBox="1"/>
          <p:nvPr/>
        </p:nvSpPr>
        <p:spPr>
          <a:xfrm>
            <a:off x="3489960" y="5982023"/>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Tell us in the chat.</a:t>
            </a:r>
            <a:endParaRPr sz="2800" b="0" i="0" u="none" strike="noStrike" cap="none">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88"/>
          <p:cNvSpPr txBox="1">
            <a:spLocks noGrp="1"/>
          </p:cNvSpPr>
          <p:nvPr>
            <p:ph type="title" idx="4294967295"/>
          </p:nvPr>
        </p:nvSpPr>
        <p:spPr>
          <a:xfrm>
            <a:off x="1524001" y="2717122"/>
            <a:ext cx="9143998" cy="1098732"/>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B02D15"/>
              </a:buClr>
              <a:buSzPts val="6600"/>
              <a:buFont typeface="Calibri"/>
              <a:buNone/>
            </a:pPr>
            <a:r>
              <a:rPr lang="en-US" sz="6600" b="1" i="0" u="none" strike="noStrike" cap="none">
                <a:solidFill>
                  <a:srgbClr val="B02D15"/>
                </a:solidFill>
                <a:latin typeface="Calibri"/>
                <a:ea typeface="Calibri"/>
                <a:cs typeface="Calibri"/>
                <a:sym typeface="Calibri"/>
              </a:rPr>
              <a:t>Course evaluation</a:t>
            </a:r>
            <a:endParaRPr/>
          </a:p>
        </p:txBody>
      </p:sp>
      <p:sp>
        <p:nvSpPr>
          <p:cNvPr id="1353" name="Google Shape;1353;p88"/>
          <p:cNvSpPr txBox="1"/>
          <p:nvPr/>
        </p:nvSpPr>
        <p:spPr>
          <a:xfrm>
            <a:off x="3489960" y="5982023"/>
            <a:ext cx="521208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02D15"/>
              </a:buClr>
              <a:buSzPts val="2800"/>
              <a:buFont typeface="Calibri"/>
              <a:buNone/>
            </a:pPr>
            <a:r>
              <a:rPr lang="en-US" sz="2800" b="0" i="0" u="none" strike="noStrike" cap="none">
                <a:solidFill>
                  <a:srgbClr val="B02D15"/>
                </a:solidFill>
                <a:latin typeface="Calibri"/>
                <a:ea typeface="Calibri"/>
                <a:cs typeface="Calibri"/>
                <a:sym typeface="Calibri"/>
              </a:rPr>
              <a:t>Any questions?  Share in the chat.</a:t>
            </a:r>
            <a:endParaRPr sz="2800" b="0" i="0" u="none" strike="noStrike" cap="none">
              <a:solidFill>
                <a:srgbClr val="B02D15"/>
              </a:solidFill>
              <a:latin typeface="Calibri"/>
              <a:ea typeface="Calibri"/>
              <a:cs typeface="Calibri"/>
              <a:sym typeface="Calibri"/>
            </a:endParaRPr>
          </a:p>
        </p:txBody>
      </p:sp>
    </p:spTree>
    <p:custDataLst>
      <p:tags r:id="rId1"/>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pic>
        <p:nvPicPr>
          <p:cNvPr id="1358" name="Google Shape;1358;p8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61858" y="1364821"/>
            <a:ext cx="5605863" cy="5646207"/>
          </a:xfrm>
          <a:prstGeom prst="rect">
            <a:avLst/>
          </a:prstGeom>
          <a:noFill/>
          <a:ln>
            <a:noFill/>
          </a:ln>
        </p:spPr>
      </p:pic>
      <p:sp>
        <p:nvSpPr>
          <p:cNvPr id="1359" name="Google Shape;1359;p89"/>
          <p:cNvSpPr txBox="1">
            <a:spLocks noGrp="1"/>
          </p:cNvSpPr>
          <p:nvPr>
            <p:ph type="title" idx="4294967295"/>
          </p:nvPr>
        </p:nvSpPr>
        <p:spPr>
          <a:xfrm>
            <a:off x="6616784" y="2310064"/>
            <a:ext cx="4981657" cy="8341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02D15"/>
              </a:buClr>
              <a:buSzPts val="5400"/>
              <a:buFont typeface="Calibri"/>
              <a:buNone/>
            </a:pPr>
            <a:r>
              <a:rPr lang="en-US" sz="5400" b="1" i="0" u="none" strike="noStrike" cap="none">
                <a:solidFill>
                  <a:srgbClr val="B02D15"/>
                </a:solidFill>
                <a:latin typeface="Calibri"/>
                <a:ea typeface="Calibri"/>
                <a:cs typeface="Calibri"/>
                <a:sym typeface="Calibri"/>
              </a:rPr>
              <a:t>Thanks!</a:t>
            </a:r>
            <a:endParaRPr/>
          </a:p>
        </p:txBody>
      </p:sp>
      <p:sp>
        <p:nvSpPr>
          <p:cNvPr id="1360" name="Google Shape;1360;p89"/>
          <p:cNvSpPr txBox="1"/>
          <p:nvPr/>
        </p:nvSpPr>
        <p:spPr>
          <a:xfrm>
            <a:off x="6616784" y="3103942"/>
            <a:ext cx="471499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B02D15"/>
                </a:solidFill>
                <a:latin typeface="Calibri"/>
                <a:ea typeface="Calibri"/>
                <a:cs typeface="Calibri"/>
                <a:sym typeface="Calibri"/>
              </a:rPr>
              <a:t>We’re here to support you.</a:t>
            </a:r>
            <a:endParaRPr/>
          </a:p>
        </p:txBody>
      </p:sp>
      <p:sp>
        <p:nvSpPr>
          <p:cNvPr id="1361" name="Google Shape;1361;p89"/>
          <p:cNvSpPr txBox="1"/>
          <p:nvPr/>
        </p:nvSpPr>
        <p:spPr>
          <a:xfrm>
            <a:off x="6616784" y="4190207"/>
            <a:ext cx="471499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292A38"/>
                </a:solidFill>
                <a:latin typeface="Calibri"/>
                <a:ea typeface="Calibri"/>
                <a:cs typeface="Calibri"/>
                <a:sym typeface="Calibri"/>
              </a:rPr>
              <a:t>Add your contact info</a:t>
            </a:r>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B56882-B3FD-25DD-7396-4528C511195B}"/>
              </a:ext>
            </a:extLst>
          </p:cNvPr>
          <p:cNvPicPr>
            <a:picLocks noChangeAspect="1"/>
          </p:cNvPicPr>
          <p:nvPr/>
        </p:nvPicPr>
        <p:blipFill>
          <a:blip r:embed="rId2"/>
          <a:stretch>
            <a:fillRect/>
          </a:stretch>
        </p:blipFill>
        <p:spPr>
          <a:xfrm>
            <a:off x="3363" y="0"/>
            <a:ext cx="12185274" cy="6858000"/>
          </a:xfrm>
          <a:prstGeom prst="rect">
            <a:avLst/>
          </a:prstGeom>
        </p:spPr>
      </p:pic>
    </p:spTree>
    <p:extLst>
      <p:ext uri="{BB962C8B-B14F-4D97-AF65-F5344CB8AC3E}">
        <p14:creationId xmlns:p14="http://schemas.microsoft.com/office/powerpoint/2010/main" val="33315257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365"/>
        <p:cNvGrpSpPr/>
        <p:nvPr/>
      </p:nvGrpSpPr>
      <p:grpSpPr>
        <a:xfrm>
          <a:off x="0" y="0"/>
          <a:ext cx="0" cy="0"/>
          <a:chOff x="0" y="0"/>
          <a:chExt cx="0" cy="0"/>
        </a:xfrm>
      </p:grpSpPr>
      <p:pic>
        <p:nvPicPr>
          <p:cNvPr id="1366" name="Google Shape;1366;p9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24459" y="2401553"/>
            <a:ext cx="4576539" cy="4609475"/>
          </a:xfrm>
          <a:prstGeom prst="rect">
            <a:avLst/>
          </a:prstGeom>
          <a:noFill/>
          <a:ln>
            <a:noFill/>
          </a:ln>
        </p:spPr>
      </p:pic>
      <p:sp>
        <p:nvSpPr>
          <p:cNvPr id="1367" name="Google Shape;1367;p90"/>
          <p:cNvSpPr txBox="1">
            <a:spLocks noGrp="1"/>
          </p:cNvSpPr>
          <p:nvPr>
            <p:ph type="title" idx="4294967295"/>
          </p:nvPr>
        </p:nvSpPr>
        <p:spPr>
          <a:xfrm>
            <a:off x="6424280" y="1364821"/>
            <a:ext cx="4058434" cy="70115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B02D15"/>
              </a:buClr>
              <a:buSzPts val="3200"/>
              <a:buFont typeface="Calibri"/>
              <a:buNone/>
            </a:pPr>
            <a:r>
              <a:rPr lang="en-US" sz="3200" b="1" i="0" u="none" strike="noStrike" cap="none">
                <a:solidFill>
                  <a:srgbClr val="B02D15"/>
                </a:solidFill>
                <a:latin typeface="Calibri"/>
                <a:ea typeface="Calibri"/>
                <a:cs typeface="Calibri"/>
                <a:sym typeface="Calibri"/>
              </a:rPr>
              <a:t>Sources</a:t>
            </a:r>
            <a:endParaRPr/>
          </a:p>
        </p:txBody>
      </p:sp>
      <p:sp>
        <p:nvSpPr>
          <p:cNvPr id="1368" name="Google Shape;1368;p90"/>
          <p:cNvSpPr txBox="1"/>
          <p:nvPr/>
        </p:nvSpPr>
        <p:spPr>
          <a:xfrm>
            <a:off x="6424280" y="2008661"/>
            <a:ext cx="442859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92A38"/>
              </a:buClr>
              <a:buSzPts val="1600"/>
              <a:buFont typeface="Calibri"/>
              <a:buNone/>
            </a:pPr>
            <a:r>
              <a:rPr lang="en-US" sz="1600" b="0" i="0" u="none" strike="noStrike" cap="none">
                <a:solidFill>
                  <a:srgbClr val="292A38"/>
                </a:solidFill>
                <a:latin typeface="Calibri"/>
                <a:ea typeface="Calibri"/>
                <a:cs typeface="Calibri"/>
                <a:sym typeface="Calibri"/>
              </a:rPr>
              <a:t>All icons by </a:t>
            </a:r>
            <a:r>
              <a:rPr lang="en-US" sz="1600" b="0" i="0" u="sng" strike="noStrike" cap="none">
                <a:solidFill>
                  <a:srgbClr val="292A38"/>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Freepik</a:t>
            </a:r>
            <a:r>
              <a:rPr lang="en-US" sz="1600" b="0" i="0" u="none" strike="noStrike" cap="none">
                <a:solidFill>
                  <a:srgbClr val="292A38"/>
                </a:solidFill>
                <a:latin typeface="Calibri"/>
                <a:ea typeface="Calibri"/>
                <a:cs typeface="Calibri"/>
                <a:sym typeface="Calibri"/>
              </a:rPr>
              <a:t> are licensed under </a:t>
            </a:r>
            <a:r>
              <a:rPr lang="en-US" sz="1600" b="0" i="0" u="sng" strike="noStrike" cap="none">
                <a:solidFill>
                  <a:srgbClr val="292A38"/>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CC BY 3.0</a:t>
            </a:r>
            <a:r>
              <a:rPr lang="en-US" sz="1600" b="0" i="0" u="none" strike="noStrike" cap="none">
                <a:solidFill>
                  <a:srgbClr val="292A38"/>
                </a:solidFill>
                <a:latin typeface="Calibri"/>
                <a:ea typeface="Calibri"/>
                <a:cs typeface="Calibri"/>
                <a:sym typeface="Calibri"/>
              </a:rPr>
              <a:t>.</a:t>
            </a:r>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292A38"/>
              </a:solidFill>
              <a:latin typeface="Calibri"/>
              <a:ea typeface="Calibri"/>
              <a:cs typeface="Calibri"/>
              <a:sym typeface="Calibri"/>
            </a:endParaRPr>
          </a:p>
          <a:p>
            <a:pPr marL="0" marR="0" lvl="0" indent="0" algn="l" rtl="0">
              <a:lnSpc>
                <a:spcPct val="100000"/>
              </a:lnSpc>
              <a:spcBef>
                <a:spcPts val="0"/>
              </a:spcBef>
              <a:spcAft>
                <a:spcPts val="0"/>
              </a:spcAft>
              <a:buClr>
                <a:srgbClr val="292A38"/>
              </a:buClr>
              <a:buSzPts val="1600"/>
              <a:buFont typeface="Calibri"/>
              <a:buNone/>
            </a:pPr>
            <a:r>
              <a:rPr lang="en-US" sz="1600" b="0" i="0" u="none" strike="noStrike" cap="none">
                <a:solidFill>
                  <a:srgbClr val="292A38"/>
                </a:solidFill>
                <a:latin typeface="Calibri"/>
                <a:ea typeface="Calibri"/>
                <a:cs typeface="Calibri"/>
                <a:sym typeface="Calibri"/>
              </a:rPr>
              <a:t>Unless otherwise credited, all images are used under license from </a:t>
            </a:r>
            <a:r>
              <a:rPr lang="en-US" sz="1600" b="0" i="0" u="sng" strike="noStrike" cap="none">
                <a:solidFill>
                  <a:srgbClr val="292A38"/>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Shutterstock</a:t>
            </a:r>
            <a:r>
              <a:rPr lang="en-US" sz="1600" b="0" i="0" u="none" strike="noStrike" cap="none">
                <a:solidFill>
                  <a:srgbClr val="292A38"/>
                </a:solidFill>
                <a:latin typeface="Calibri"/>
                <a:ea typeface="Calibri"/>
                <a:cs typeface="Calibri"/>
                <a:sym typeface="Calibri"/>
              </a:rPr>
              <a:t>.</a:t>
            </a:r>
            <a:endParaRPr/>
          </a:p>
        </p:txBody>
      </p:sp>
      <p:sp>
        <p:nvSpPr>
          <p:cNvPr id="1369" name="Google Shape;1369;p90"/>
          <p:cNvSpPr txBox="1"/>
          <p:nvPr/>
        </p:nvSpPr>
        <p:spPr>
          <a:xfrm>
            <a:off x="6424280" y="3612082"/>
            <a:ext cx="4058434" cy="994172"/>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B02D15"/>
              </a:buClr>
              <a:buSzPts val="3200"/>
              <a:buFont typeface="Arial"/>
              <a:buNone/>
            </a:pPr>
            <a:r>
              <a:rPr lang="en-US" sz="3200" b="1" i="0" u="none" strike="noStrike" cap="none">
                <a:solidFill>
                  <a:srgbClr val="B02D15"/>
                </a:solidFill>
                <a:latin typeface="Calibri"/>
                <a:ea typeface="Calibri"/>
                <a:cs typeface="Calibri"/>
                <a:sym typeface="Calibri"/>
              </a:rPr>
              <a:t>Accessibility	</a:t>
            </a:r>
            <a:endParaRPr/>
          </a:p>
        </p:txBody>
      </p:sp>
      <p:sp>
        <p:nvSpPr>
          <p:cNvPr id="1370" name="Google Shape;1370;p90"/>
          <p:cNvSpPr txBox="1"/>
          <p:nvPr/>
        </p:nvSpPr>
        <p:spPr>
          <a:xfrm>
            <a:off x="6424280" y="4547682"/>
            <a:ext cx="415058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92A38"/>
              </a:buClr>
              <a:buSzPts val="1600"/>
              <a:buFont typeface="Calibri"/>
              <a:buNone/>
            </a:pPr>
            <a:r>
              <a:rPr lang="en-US" sz="1600" b="0" i="0" u="none" strike="noStrike" cap="none">
                <a:solidFill>
                  <a:srgbClr val="292A38"/>
                </a:solidFill>
                <a:latin typeface="Calibri"/>
                <a:ea typeface="Calibri"/>
                <a:cs typeface="Calibri"/>
                <a:sym typeface="Calibri"/>
              </a:rPr>
              <a:t>These slides meet </a:t>
            </a:r>
            <a:r>
              <a:rPr lang="en-US" sz="1600" b="0" i="0" u="sng" strike="noStrike" cap="none">
                <a:solidFill>
                  <a:srgbClr val="292A38"/>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Web Content Accessibility Guidelines 2.0 (WCAG).</a:t>
            </a:r>
            <a:endParaRPr sz="1600" b="0" i="0" u="none" strike="noStrike" cap="none">
              <a:solidFill>
                <a:srgbClr val="292A38"/>
              </a:solidFill>
              <a:latin typeface="Calibri"/>
              <a:ea typeface="Calibri"/>
              <a:cs typeface="Calibri"/>
              <a:sym typeface="Calibri"/>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CT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T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8122</Words>
  <Application>Microsoft Office PowerPoint</Application>
  <PresentationFormat>Widescreen</PresentationFormat>
  <Paragraphs>959</Paragraphs>
  <Slides>90</Slides>
  <Notes>86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90</vt:i4>
      </vt:variant>
    </vt:vector>
  </HeadingPairs>
  <TitlesOfParts>
    <vt:vector size="97" baseType="lpstr">
      <vt:lpstr>Istok Web</vt:lpstr>
      <vt:lpstr>Times New Roman</vt:lpstr>
      <vt:lpstr>Noto Sans Symbols</vt:lpstr>
      <vt:lpstr>Calibri</vt:lpstr>
      <vt:lpstr>Arial</vt:lpstr>
      <vt:lpstr>ICT Theme</vt:lpstr>
      <vt:lpstr>ICT Theme</vt:lpstr>
      <vt:lpstr>Building Welcoming Workplaces</vt:lpstr>
      <vt:lpstr>Land acknowledgement</vt:lpstr>
      <vt:lpstr>Diversity is a fact.</vt:lpstr>
      <vt:lpstr>Who are you?</vt:lpstr>
      <vt:lpstr>What do you hear  right now?</vt:lpstr>
      <vt:lpstr>What else could you be  doing right now?</vt:lpstr>
      <vt:lpstr>Learning online is tricky!</vt:lpstr>
      <vt:lpstr>Why learn about intercultural competency?</vt:lpstr>
      <vt:lpstr>PowerPoint Presentation</vt:lpstr>
      <vt:lpstr>PowerPoint Presentation</vt:lpstr>
      <vt:lpstr>PowerPoint Presentation</vt:lpstr>
      <vt:lpstr>Our learning outcomes</vt:lpstr>
      <vt:lpstr>Explain culture and the effects of values and beliefs on behaviour and decision-making in their workplace.</vt:lpstr>
      <vt:lpstr>Try this:  Cross your arms</vt:lpstr>
      <vt:lpstr>Cross them the opposite way</vt:lpstr>
      <vt:lpstr>What did that feel like for you?</vt:lpstr>
      <vt:lpstr>PowerPoint Presentation</vt:lpstr>
      <vt:lpstr>MENTAL BOX</vt:lpstr>
      <vt:lpstr>Which words describe you?</vt:lpstr>
      <vt:lpstr>In some ways, we’re the same. Food, shelter, love … these are universal.</vt:lpstr>
      <vt:lpstr>In some ways, we’re different. We have individual differences.</vt:lpstr>
      <vt:lpstr>As members of a cultural group,  we share certain values</vt:lpstr>
      <vt:lpstr>Let’s test that Mental Box</vt:lpstr>
      <vt:lpstr>What do you think or feel?</vt:lpstr>
      <vt:lpstr>What do you think or feel?</vt:lpstr>
      <vt:lpstr>What do you think or feel?</vt:lpstr>
      <vt:lpstr>What do you think or feel?</vt:lpstr>
      <vt:lpstr>What do you think or feel?</vt:lpstr>
      <vt:lpstr>What is culture?</vt:lpstr>
      <vt:lpstr>The Cultural Iceberg</vt:lpstr>
      <vt:lpstr>What to do</vt:lpstr>
      <vt:lpstr>Breakout Room Activity</vt:lpstr>
      <vt:lpstr>Breakout Room Activity</vt:lpstr>
      <vt:lpstr>Where do you fit on this line?</vt:lpstr>
      <vt:lpstr>What happens when these two  imaginary people work together?</vt:lpstr>
      <vt:lpstr>Where do you fit on this line?</vt:lpstr>
      <vt:lpstr>Delegating</vt:lpstr>
      <vt:lpstr>Where do you fit on this line?</vt:lpstr>
      <vt:lpstr>Where do you fit on this line?</vt:lpstr>
      <vt:lpstr>Where do you fit on this line?</vt:lpstr>
      <vt:lpstr>There are lots of ways how people are different</vt:lpstr>
      <vt:lpstr>How does that affect my work?</vt:lpstr>
      <vt:lpstr>How do we change?</vt:lpstr>
      <vt:lpstr>Myth Busters</vt:lpstr>
      <vt:lpstr>Immigrants take jobs away</vt:lpstr>
      <vt:lpstr>Immigrants take jobs away</vt:lpstr>
      <vt:lpstr>Language barriers show a  lack of technical skills </vt:lpstr>
      <vt:lpstr>Language barriers show a  lack of technical skills </vt:lpstr>
      <vt:lpstr>Newcomers speak negatively about Canadians to each other in their native language</vt:lpstr>
      <vt:lpstr>Newcomers speak negatively about Canadians to each other in their native language</vt:lpstr>
      <vt:lpstr>As AIP employers, we do so much admin work and now intercultural learning. It’s lopsided!</vt:lpstr>
      <vt:lpstr>As AIP employers, we do so much admin work and now intercultural learning. It’s lopsided!</vt:lpstr>
      <vt:lpstr>When a newcomer employee arrives late for a meeting, they are disrespecting their colleagues.</vt:lpstr>
      <vt:lpstr>When a newcomer employee arrives late for a meeting, they are disrespecting their colleagues.</vt:lpstr>
      <vt:lpstr>Question</vt:lpstr>
      <vt:lpstr>Apply your understanding of culture to the experience of the newcomer in your workplace.</vt:lpstr>
      <vt:lpstr>Have you ever been excluded? How did that feel?</vt:lpstr>
      <vt:lpstr>The Newcomer Journey The first year</vt:lpstr>
      <vt:lpstr>The Newcomer Journey Culture Shock</vt:lpstr>
      <vt:lpstr>The Newcomer Journey Culture Shock</vt:lpstr>
      <vt:lpstr>The Newcomer Journey Culture Shock</vt:lpstr>
      <vt:lpstr>The Newcomer Journey Culture Shock</vt:lpstr>
      <vt:lpstr>What have you learned about culture shock?</vt:lpstr>
      <vt:lpstr>What behaviour have you noticed in newcomers?</vt:lpstr>
      <vt:lpstr>What would help newcomers feel like they belong?</vt:lpstr>
      <vt:lpstr>What can you do to help with settlement?</vt:lpstr>
      <vt:lpstr>What is your company already doing to help with settlement?</vt:lpstr>
      <vt:lpstr>Settlement Plan</vt:lpstr>
      <vt:lpstr>What supports are available to you and to newcomers?</vt:lpstr>
      <vt:lpstr>From exclusion to inclusion</vt:lpstr>
      <vt:lpstr>In an inclusive workplace</vt:lpstr>
      <vt:lpstr>Explore strategies to reduce barriers and improve the sense of belonging for newcomer employees.</vt:lpstr>
      <vt:lpstr>The Blind Men and the Elephant</vt:lpstr>
      <vt:lpstr>Questions</vt:lpstr>
      <vt:lpstr>VABB</vt:lpstr>
      <vt:lpstr>VABB</vt:lpstr>
      <vt:lpstr>Imagine</vt:lpstr>
      <vt:lpstr>VABB</vt:lpstr>
      <vt:lpstr>What’s one way you’d use VABB?</vt:lpstr>
      <vt:lpstr>Strategies to bridge differences</vt:lpstr>
      <vt:lpstr>What are your strategies to create a more inclusive workplace?</vt:lpstr>
      <vt:lpstr>What have you done?</vt:lpstr>
      <vt:lpstr>Setting goals</vt:lpstr>
      <vt:lpstr>Setting goals</vt:lpstr>
      <vt:lpstr>Write a  commitment letter</vt:lpstr>
      <vt:lpstr>One thing I learned today that I can use</vt:lpstr>
      <vt:lpstr>One piece of advice you’d give to new AIP employers?</vt:lpstr>
      <vt:lpstr>Course evaluation</vt:lpstr>
      <vt:lpstr>Thanks!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Welcoming Workplaces</dc:title>
  <dc:creator>CSAP</dc:creator>
  <cp:lastModifiedBy>Campbell,Carolyn</cp:lastModifiedBy>
  <cp:revision>7</cp:revision>
  <dcterms:created xsi:type="dcterms:W3CDTF">2021-04-16T15:51:56Z</dcterms:created>
  <dcterms:modified xsi:type="dcterms:W3CDTF">2024-11-08T17:46:40Z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F1B23109-D186-4617-A525-1555B9851B80</vt:lpwstr>
  </property>
  <property fmtid="{D5CDD505-2E9C-101B-9397-08002B2CF9AE}" pid="3" name="ArticulatePath">
    <vt:lpwstr>Presentation Karim Arisa</vt:lpwstr>
  </property>
</Properties>
</file>